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0" d="100"/>
          <a:sy n="120" d="100"/>
        </p:scale>
        <p:origin x="828" y="-3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54690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3251790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818649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87024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90244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943353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3607881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2999927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045662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794895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811A65-D9BD-4C84-9D9F-B86E9F3190D4}" type="datetimeFigureOut">
              <a:rPr kumimoji="1" lang="ja-JP" altLang="en-US" smtClean="0"/>
              <a:t>2022/2/18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802205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A811A65-D9BD-4C84-9D9F-B86E9F3190D4}" type="datetimeFigureOut">
              <a:rPr kumimoji="1" lang="ja-JP" altLang="en-US" smtClean="0"/>
              <a:t>2022/2/18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4BE0C67-DC39-4358-8B70-29768C8B564C}" type="slidenum">
              <a:rPr kumimoji="1" lang="ja-JP" altLang="en-US" smtClean="0"/>
              <a:t>‹#›</a:t>
            </a:fld>
            <a:endParaRPr kumimoji="1" lang="ja-JP" altLang="en-US"/>
          </a:p>
        </p:txBody>
      </p:sp>
    </p:spTree>
    <p:extLst>
      <p:ext uri="{BB962C8B-B14F-4D97-AF65-F5344CB8AC3E}">
        <p14:creationId xmlns:p14="http://schemas.microsoft.com/office/powerpoint/2010/main" val="15395595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2C0B490B-AFE2-494E-A751-52FCDC656171}"/>
              </a:ext>
            </a:extLst>
          </p:cNvPr>
          <p:cNvSpPr/>
          <p:nvPr/>
        </p:nvSpPr>
        <p:spPr>
          <a:xfrm>
            <a:off x="315886" y="7617331"/>
            <a:ext cx="6283400" cy="1054501"/>
          </a:xfrm>
          <a:prstGeom prst="roundRect">
            <a:avLst>
              <a:gd name="adj" fmla="val 10738"/>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8C938B4B-56C7-4DB2-988D-AA22290545D6}"/>
              </a:ext>
            </a:extLst>
          </p:cNvPr>
          <p:cNvSpPr/>
          <p:nvPr/>
        </p:nvSpPr>
        <p:spPr>
          <a:xfrm>
            <a:off x="329434" y="6452154"/>
            <a:ext cx="6252140" cy="1078445"/>
          </a:xfrm>
          <a:prstGeom prst="rect">
            <a:avLst/>
          </a:prstGeom>
          <a:ln/>
        </p:spPr>
        <p:style>
          <a:lnRef idx="2">
            <a:schemeClr val="accent6"/>
          </a:lnRef>
          <a:fillRef idx="1">
            <a:schemeClr val="lt1"/>
          </a:fillRef>
          <a:effectRef idx="0">
            <a:schemeClr val="accent6"/>
          </a:effectRef>
          <a:fontRef idx="minor">
            <a:schemeClr val="dk1"/>
          </a:fontRef>
        </p:style>
        <p:txBody>
          <a:bodyPr wrap="square">
            <a:noAutofit/>
          </a:bodyPr>
          <a:lstStyle/>
          <a:p>
            <a:pPr algn="just"/>
            <a:r>
              <a:rPr lang="ja-JP" altLang="en-US" sz="800" dirty="0">
                <a:solidFill>
                  <a:srgbClr val="000000"/>
                </a:solidFill>
                <a:latin typeface="Times New Roman" panose="02020603050405020304" pitchFamily="18" charset="0"/>
                <a:ea typeface="AR P丸ゴシック体M" panose="020F0600000000000000" pitchFamily="50" charset="-128"/>
              </a:rPr>
              <a:t>　</a:t>
            </a:r>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ja-JP" altLang="en-US" sz="1200" dirty="0">
              <a:solidFill>
                <a:srgbClr val="000000"/>
              </a:solidFill>
              <a:latin typeface="Times New Roman" panose="02020603050405020304" pitchFamily="18" charset="0"/>
              <a:ea typeface="AR P丸ゴシック体M" panose="020F0600000000000000" pitchFamily="50" charset="-128"/>
            </a:endParaRPr>
          </a:p>
        </p:txBody>
      </p:sp>
      <p:sp>
        <p:nvSpPr>
          <p:cNvPr id="15" name="正方形/長方形 14">
            <a:extLst>
              <a:ext uri="{FF2B5EF4-FFF2-40B4-BE49-F238E27FC236}">
                <a16:creationId xmlns:a16="http://schemas.microsoft.com/office/drawing/2014/main" id="{9AD46F15-CEE9-4DDF-8751-8B35C672771D}"/>
              </a:ext>
            </a:extLst>
          </p:cNvPr>
          <p:cNvSpPr/>
          <p:nvPr/>
        </p:nvSpPr>
        <p:spPr>
          <a:xfrm>
            <a:off x="333390" y="3149791"/>
            <a:ext cx="6250292" cy="1818590"/>
          </a:xfrm>
          <a:prstGeom prst="rect">
            <a:avLst/>
          </a:prstGeom>
          <a:ln/>
        </p:spPr>
        <p:style>
          <a:lnRef idx="2">
            <a:schemeClr val="accent6"/>
          </a:lnRef>
          <a:fillRef idx="1">
            <a:schemeClr val="lt1"/>
          </a:fillRef>
          <a:effectRef idx="0">
            <a:schemeClr val="accent6"/>
          </a:effectRef>
          <a:fontRef idx="minor">
            <a:schemeClr val="dk1"/>
          </a:fontRef>
        </p:style>
        <p:txBody>
          <a:bodyPr wrap="square">
            <a:noAutofit/>
          </a:bodyPr>
          <a:lstStyle/>
          <a:p>
            <a:pPr algn="just"/>
            <a:r>
              <a:rPr lang="ja-JP" altLang="en-US" sz="800" dirty="0">
                <a:solidFill>
                  <a:srgbClr val="000000"/>
                </a:solidFill>
                <a:latin typeface="Times New Roman" panose="02020603050405020304" pitchFamily="18" charset="0"/>
                <a:ea typeface="AR P丸ゴシック体M" panose="020F0600000000000000" pitchFamily="50" charset="-128"/>
              </a:rPr>
              <a:t>　</a:t>
            </a:r>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ja-JP" altLang="en-US" sz="1200" dirty="0">
              <a:solidFill>
                <a:srgbClr val="000000"/>
              </a:solidFill>
              <a:latin typeface="Times New Roman" panose="02020603050405020304" pitchFamily="18" charset="0"/>
              <a:ea typeface="AR P丸ゴシック体M" panose="020F0600000000000000" pitchFamily="50" charset="-128"/>
            </a:endParaRPr>
          </a:p>
        </p:txBody>
      </p:sp>
      <p:sp>
        <p:nvSpPr>
          <p:cNvPr id="4" name="正方形/長方形 3">
            <a:extLst>
              <a:ext uri="{FF2B5EF4-FFF2-40B4-BE49-F238E27FC236}">
                <a16:creationId xmlns:a16="http://schemas.microsoft.com/office/drawing/2014/main" id="{4B17637F-2285-4D17-B448-895FA50FF4EA}"/>
              </a:ext>
            </a:extLst>
          </p:cNvPr>
          <p:cNvSpPr/>
          <p:nvPr/>
        </p:nvSpPr>
        <p:spPr>
          <a:xfrm>
            <a:off x="333389" y="1740476"/>
            <a:ext cx="6248185" cy="1190968"/>
          </a:xfrm>
          <a:prstGeom prst="rect">
            <a:avLst/>
          </a:prstGeom>
          <a:ln/>
        </p:spPr>
        <p:style>
          <a:lnRef idx="2">
            <a:schemeClr val="accent6"/>
          </a:lnRef>
          <a:fillRef idx="1">
            <a:schemeClr val="lt1"/>
          </a:fillRef>
          <a:effectRef idx="0">
            <a:schemeClr val="accent6"/>
          </a:effectRef>
          <a:fontRef idx="minor">
            <a:schemeClr val="dk1"/>
          </a:fontRef>
        </p:style>
        <p:txBody>
          <a:bodyPr wrap="square" lIns="108000" rIns="108000">
            <a:noAutofit/>
          </a:bodyPr>
          <a:lstStyle/>
          <a:p>
            <a:pPr algn="just"/>
            <a:r>
              <a:rPr lang="ja-JP" altLang="en-US" sz="700" dirty="0">
                <a:solidFill>
                  <a:srgbClr val="000000"/>
                </a:solidFill>
                <a:latin typeface="Times New Roman" panose="02020603050405020304" pitchFamily="18" charset="0"/>
                <a:ea typeface="AR P丸ゴシック体M" panose="020F0600000000000000" pitchFamily="50" charset="-128"/>
              </a:rPr>
              <a:t>　</a:t>
            </a:r>
            <a:endParaRPr lang="en-US" altLang="ja-JP" sz="700" dirty="0">
              <a:solidFill>
                <a:srgbClr val="000000"/>
              </a:solidFill>
              <a:latin typeface="Times New Roman" panose="02020603050405020304" pitchFamily="18" charset="0"/>
              <a:ea typeface="AR P丸ゴシック体M" panose="020F0600000000000000" pitchFamily="50" charset="-128"/>
            </a:endParaRPr>
          </a:p>
          <a:p>
            <a:pPr algn="just">
              <a:lnSpc>
                <a:spcPts val="1300"/>
              </a:lnSpc>
            </a:pPr>
            <a:r>
              <a:rPr lang="ja-JP" altLang="en-US" sz="1200" dirty="0">
                <a:solidFill>
                  <a:srgbClr val="000000"/>
                </a:solidFill>
                <a:latin typeface="Times New Roman" panose="02020603050405020304" pitchFamily="18" charset="0"/>
                <a:ea typeface="AR P丸ゴシック体M" panose="020F0600000000000000" pitchFamily="50" charset="-128"/>
              </a:rPr>
              <a:t>　近年、学校における課題が複雑化・多様化しており、保護者や地域の学校や地域の学校や教職員に対する期待は、これまでにも増して大きくなってきています。</a:t>
            </a:r>
            <a:endParaRPr lang="en-US" altLang="ja-JP" sz="1200" dirty="0">
              <a:solidFill>
                <a:srgbClr val="000000"/>
              </a:solidFill>
              <a:latin typeface="Times New Roman" panose="02020603050405020304" pitchFamily="18" charset="0"/>
              <a:ea typeface="AR P丸ゴシック体M" panose="020F0600000000000000" pitchFamily="50" charset="-128"/>
            </a:endParaRPr>
          </a:p>
          <a:p>
            <a:pPr algn="just">
              <a:lnSpc>
                <a:spcPts val="1300"/>
              </a:lnSpc>
            </a:pPr>
            <a:r>
              <a:rPr lang="ja-JP" altLang="en-US" sz="1200" dirty="0">
                <a:solidFill>
                  <a:srgbClr val="000000"/>
                </a:solidFill>
                <a:latin typeface="Times New Roman" panose="02020603050405020304" pitchFamily="18" charset="0"/>
                <a:ea typeface="AR P丸ゴシック体M" panose="020F0600000000000000" pitchFamily="50" charset="-128"/>
              </a:rPr>
              <a:t>　そのような中、学校が多くの業務を抱え込み、それらの業務を担う教職員も不足しているため、本来重視されるべき授業の充実や児童生徒と向き合う時間の確保が不十分であるなどの状況が見られます。</a:t>
            </a:r>
            <a:endParaRPr lang="en-US" altLang="ja-JP" sz="1200" dirty="0">
              <a:solidFill>
                <a:srgbClr val="000000"/>
              </a:solidFill>
              <a:latin typeface="Times New Roman" panose="02020603050405020304" pitchFamily="18" charset="0"/>
              <a:ea typeface="AR P丸ゴシック体M" panose="020F0600000000000000" pitchFamily="50" charset="-128"/>
            </a:endParaRPr>
          </a:p>
          <a:p>
            <a:pPr algn="just">
              <a:lnSpc>
                <a:spcPts val="1300"/>
              </a:lnSpc>
            </a:pPr>
            <a:r>
              <a:rPr lang="ja-JP" altLang="en-US" sz="1200" dirty="0">
                <a:solidFill>
                  <a:srgbClr val="000000"/>
                </a:solidFill>
                <a:latin typeface="Times New Roman" panose="02020603050405020304" pitchFamily="18" charset="0"/>
                <a:ea typeface="AR P丸ゴシック体M" panose="020F0600000000000000" pitchFamily="50" charset="-128"/>
              </a:rPr>
              <a:t>　そこで、日南市教育委員会では、国や県の動向等を踏まえ、本プランを策定しました。　</a:t>
            </a:r>
          </a:p>
        </p:txBody>
      </p:sp>
      <p:sp>
        <p:nvSpPr>
          <p:cNvPr id="5" name="四角形: 角を丸くする 4">
            <a:extLst>
              <a:ext uri="{FF2B5EF4-FFF2-40B4-BE49-F238E27FC236}">
                <a16:creationId xmlns:a16="http://schemas.microsoft.com/office/drawing/2014/main" id="{AFB36AB4-6E9C-4ABD-B5C6-0DF25368D7AF}"/>
              </a:ext>
            </a:extLst>
          </p:cNvPr>
          <p:cNvSpPr/>
          <p:nvPr/>
        </p:nvSpPr>
        <p:spPr>
          <a:xfrm>
            <a:off x="185229" y="1613401"/>
            <a:ext cx="2265680" cy="243657"/>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a:solidFill>
                  <a:schemeClr val="tx1"/>
                </a:solidFill>
              </a:rPr>
              <a:t>はじめに</a:t>
            </a:r>
          </a:p>
        </p:txBody>
      </p:sp>
      <p:sp>
        <p:nvSpPr>
          <p:cNvPr id="8" name="テキスト ボックス 7">
            <a:extLst>
              <a:ext uri="{FF2B5EF4-FFF2-40B4-BE49-F238E27FC236}">
                <a16:creationId xmlns:a16="http://schemas.microsoft.com/office/drawing/2014/main" id="{FE278AE2-86D1-4543-A26F-461C2C5A1660}"/>
              </a:ext>
            </a:extLst>
          </p:cNvPr>
          <p:cNvSpPr txBox="1"/>
          <p:nvPr/>
        </p:nvSpPr>
        <p:spPr>
          <a:xfrm>
            <a:off x="422171" y="3323503"/>
            <a:ext cx="6025521" cy="461665"/>
          </a:xfrm>
          <a:prstGeom prst="rect">
            <a:avLst/>
          </a:prstGeom>
          <a:gradFill>
            <a:gsLst>
              <a:gs pos="0">
                <a:schemeClr val="accent1">
                  <a:lumMod val="0"/>
                  <a:lumOff val="100000"/>
                </a:schemeClr>
              </a:gs>
              <a:gs pos="66000">
                <a:schemeClr val="accent6">
                  <a:lumMod val="20000"/>
                  <a:lumOff val="80000"/>
                </a:schemeClr>
              </a:gs>
              <a:gs pos="86000">
                <a:schemeClr val="accent6">
                  <a:lumMod val="40000"/>
                  <a:lumOff val="60000"/>
                </a:schemeClr>
              </a:gs>
              <a:gs pos="100000">
                <a:schemeClr val="accent6">
                  <a:lumMod val="60000"/>
                  <a:lumOff val="40000"/>
                </a:schemeClr>
              </a:gs>
            </a:gsLst>
            <a:lin ang="5400000" scaled="1"/>
          </a:gradFill>
          <a:ln>
            <a:solidFill>
              <a:schemeClr val="accent6">
                <a:lumMod val="60000"/>
                <a:lumOff val="40000"/>
              </a:schemeClr>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p>
            <a:r>
              <a:rPr kumimoji="1" lang="ja-JP" altLang="en-US" sz="1200" dirty="0">
                <a:latin typeface="AR P丸ゴシック体E" panose="020F0900000000000000" pitchFamily="50" charset="-128"/>
                <a:ea typeface="AR P丸ゴシック体E" panose="020F0900000000000000" pitchFamily="50" charset="-128"/>
              </a:rPr>
              <a:t>　教職員一人一人が自分の働き方を見直すとともに、ワーク・ライフ・バランスのとれた生活を実現し、健康で誇りとやりがいを持って能力を発揮できる環境の整備</a:t>
            </a:r>
          </a:p>
        </p:txBody>
      </p:sp>
      <p:sp>
        <p:nvSpPr>
          <p:cNvPr id="9" name="テキスト ボックス 8">
            <a:extLst>
              <a:ext uri="{FF2B5EF4-FFF2-40B4-BE49-F238E27FC236}">
                <a16:creationId xmlns:a16="http://schemas.microsoft.com/office/drawing/2014/main" id="{4164B75D-0AB0-476B-8359-15D3E07A8EA8}"/>
              </a:ext>
            </a:extLst>
          </p:cNvPr>
          <p:cNvSpPr txBox="1"/>
          <p:nvPr/>
        </p:nvSpPr>
        <p:spPr>
          <a:xfrm>
            <a:off x="422170" y="4489615"/>
            <a:ext cx="6025521" cy="276999"/>
          </a:xfrm>
          <a:prstGeom prst="rect">
            <a:avLst/>
          </a:prstGeom>
          <a:gradFill>
            <a:gsLst>
              <a:gs pos="0">
                <a:schemeClr val="accent1">
                  <a:lumMod val="0"/>
                  <a:lumOff val="100000"/>
                </a:schemeClr>
              </a:gs>
              <a:gs pos="66000">
                <a:schemeClr val="accent6">
                  <a:lumMod val="20000"/>
                  <a:lumOff val="80000"/>
                </a:schemeClr>
              </a:gs>
              <a:gs pos="86000">
                <a:schemeClr val="accent6">
                  <a:lumMod val="40000"/>
                  <a:lumOff val="60000"/>
                </a:schemeClr>
              </a:gs>
              <a:gs pos="100000">
                <a:schemeClr val="accent6">
                  <a:lumMod val="60000"/>
                  <a:lumOff val="40000"/>
                </a:schemeClr>
              </a:gs>
            </a:gsLst>
            <a:lin ang="5400000" scaled="1"/>
          </a:gradFill>
          <a:ln>
            <a:solidFill>
              <a:schemeClr val="accent6">
                <a:lumMod val="60000"/>
                <a:lumOff val="40000"/>
              </a:schemeClr>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p>
            <a:r>
              <a:rPr kumimoji="1" lang="ja-JP" altLang="en-US" sz="1200" dirty="0">
                <a:latin typeface="AR P丸ゴシック体E" panose="020F0900000000000000" pitchFamily="50" charset="-128"/>
                <a:ea typeface="AR P丸ゴシック体E" panose="020F0900000000000000" pitchFamily="50" charset="-128"/>
              </a:rPr>
              <a:t>　学校に</a:t>
            </a:r>
            <a:r>
              <a:rPr kumimoji="1" lang="ja-JP" altLang="en-US" sz="1200" dirty="0">
                <a:solidFill>
                  <a:schemeClr val="tx1"/>
                </a:solidFill>
                <a:latin typeface="AR P丸ゴシック体E" panose="020F0900000000000000" pitchFamily="50" charset="-128"/>
                <a:ea typeface="AR P丸ゴシック体E" panose="020F0900000000000000" pitchFamily="50" charset="-128"/>
              </a:rPr>
              <a:t>おける教育の質の向上と児童生徒の教育の充実</a:t>
            </a:r>
          </a:p>
        </p:txBody>
      </p:sp>
      <p:sp>
        <p:nvSpPr>
          <p:cNvPr id="10" name="テキスト ボックス 9">
            <a:extLst>
              <a:ext uri="{FF2B5EF4-FFF2-40B4-BE49-F238E27FC236}">
                <a16:creationId xmlns:a16="http://schemas.microsoft.com/office/drawing/2014/main" id="{63083519-9F3A-4F64-8B8B-E714A4221F7F}"/>
              </a:ext>
            </a:extLst>
          </p:cNvPr>
          <p:cNvSpPr txBox="1"/>
          <p:nvPr/>
        </p:nvSpPr>
        <p:spPr>
          <a:xfrm>
            <a:off x="422171" y="3987550"/>
            <a:ext cx="6025521" cy="276999"/>
          </a:xfrm>
          <a:prstGeom prst="rect">
            <a:avLst/>
          </a:prstGeom>
          <a:gradFill>
            <a:gsLst>
              <a:gs pos="0">
                <a:schemeClr val="accent1">
                  <a:lumMod val="0"/>
                  <a:lumOff val="100000"/>
                </a:schemeClr>
              </a:gs>
              <a:gs pos="66000">
                <a:schemeClr val="accent6">
                  <a:lumMod val="20000"/>
                  <a:lumOff val="80000"/>
                </a:schemeClr>
              </a:gs>
              <a:gs pos="86000">
                <a:schemeClr val="accent6">
                  <a:lumMod val="40000"/>
                  <a:lumOff val="60000"/>
                </a:schemeClr>
              </a:gs>
              <a:gs pos="100000">
                <a:schemeClr val="accent6">
                  <a:lumMod val="60000"/>
                  <a:lumOff val="40000"/>
                </a:schemeClr>
              </a:gs>
            </a:gsLst>
            <a:lin ang="5400000" scaled="1"/>
          </a:gradFill>
          <a:ln>
            <a:solidFill>
              <a:schemeClr val="accent6">
                <a:lumMod val="60000"/>
                <a:lumOff val="40000"/>
              </a:schemeClr>
            </a:solidFill>
          </a:ln>
        </p:spPr>
        <p:style>
          <a:lnRef idx="1">
            <a:schemeClr val="accent5"/>
          </a:lnRef>
          <a:fillRef idx="2">
            <a:schemeClr val="accent5"/>
          </a:fillRef>
          <a:effectRef idx="1">
            <a:schemeClr val="accent5"/>
          </a:effectRef>
          <a:fontRef idx="minor">
            <a:schemeClr val="dk1"/>
          </a:fontRef>
        </p:style>
        <p:txBody>
          <a:bodyPr wrap="square" lIns="36000" rIns="36000" rtlCol="0">
            <a:spAutoFit/>
          </a:bodyPr>
          <a:lstStyle/>
          <a:p>
            <a:r>
              <a:rPr kumimoji="1" lang="ja-JP" altLang="en-US" sz="1200" dirty="0">
                <a:latin typeface="AR P丸ゴシック体E" panose="020F0900000000000000" pitchFamily="50" charset="-128"/>
                <a:ea typeface="AR P丸ゴシック体E" panose="020F0900000000000000" pitchFamily="50" charset="-128"/>
              </a:rPr>
              <a:t>　教職員が授業を中心とした質の高い教育活動に専念できる環境の実現</a:t>
            </a:r>
          </a:p>
        </p:txBody>
      </p:sp>
      <p:sp>
        <p:nvSpPr>
          <p:cNvPr id="14" name="四角形: 角を丸くする 13">
            <a:extLst>
              <a:ext uri="{FF2B5EF4-FFF2-40B4-BE49-F238E27FC236}">
                <a16:creationId xmlns:a16="http://schemas.microsoft.com/office/drawing/2014/main" id="{96987D7A-348E-4A6E-B744-6F35ABA69D80}"/>
              </a:ext>
            </a:extLst>
          </p:cNvPr>
          <p:cNvSpPr/>
          <p:nvPr/>
        </p:nvSpPr>
        <p:spPr>
          <a:xfrm>
            <a:off x="274318" y="2998945"/>
            <a:ext cx="2790968"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rPr>
              <a:t>学校における働き方改革の目的</a:t>
            </a:r>
          </a:p>
        </p:txBody>
      </p:sp>
      <p:sp>
        <p:nvSpPr>
          <p:cNvPr id="16" name="正方形/長方形 15">
            <a:extLst>
              <a:ext uri="{FF2B5EF4-FFF2-40B4-BE49-F238E27FC236}">
                <a16:creationId xmlns:a16="http://schemas.microsoft.com/office/drawing/2014/main" id="{46DA6200-5A8C-4136-A27B-8C85FC3A3FA7}"/>
              </a:ext>
            </a:extLst>
          </p:cNvPr>
          <p:cNvSpPr/>
          <p:nvPr/>
        </p:nvSpPr>
        <p:spPr>
          <a:xfrm>
            <a:off x="341010" y="5167150"/>
            <a:ext cx="6242671" cy="383349"/>
          </a:xfrm>
          <a:prstGeom prst="rect">
            <a:avLst/>
          </a:prstGeom>
          <a:ln/>
        </p:spPr>
        <p:style>
          <a:lnRef idx="2">
            <a:schemeClr val="accent6"/>
          </a:lnRef>
          <a:fillRef idx="1">
            <a:schemeClr val="lt1"/>
          </a:fillRef>
          <a:effectRef idx="0">
            <a:schemeClr val="accent6"/>
          </a:effectRef>
          <a:fontRef idx="minor">
            <a:schemeClr val="dk1"/>
          </a:fontRef>
        </p:style>
        <p:txBody>
          <a:bodyPr wrap="square">
            <a:noAutofit/>
          </a:bodyPr>
          <a:lstStyle/>
          <a:p>
            <a:pPr algn="just"/>
            <a:r>
              <a:rPr lang="ja-JP" altLang="en-US" sz="800" dirty="0">
                <a:solidFill>
                  <a:srgbClr val="000000"/>
                </a:solidFill>
                <a:latin typeface="Times New Roman" panose="02020603050405020304" pitchFamily="18" charset="0"/>
                <a:ea typeface="AR P丸ゴシック体M" panose="020F0600000000000000" pitchFamily="50" charset="-128"/>
              </a:rPr>
              <a:t>　</a:t>
            </a:r>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ja-JP" altLang="en-US" sz="1200" dirty="0">
              <a:solidFill>
                <a:srgbClr val="000000"/>
              </a:solidFill>
              <a:latin typeface="Times New Roman" panose="02020603050405020304" pitchFamily="18" charset="0"/>
              <a:ea typeface="AR P丸ゴシック体M" panose="020F0600000000000000" pitchFamily="50" charset="-128"/>
            </a:endParaRPr>
          </a:p>
        </p:txBody>
      </p:sp>
      <p:sp>
        <p:nvSpPr>
          <p:cNvPr id="17" name="四角形: 角を丸くする 16">
            <a:extLst>
              <a:ext uri="{FF2B5EF4-FFF2-40B4-BE49-F238E27FC236}">
                <a16:creationId xmlns:a16="http://schemas.microsoft.com/office/drawing/2014/main" id="{D875C533-A9D7-48F6-8342-8A914CACA3AD}"/>
              </a:ext>
            </a:extLst>
          </p:cNvPr>
          <p:cNvSpPr/>
          <p:nvPr/>
        </p:nvSpPr>
        <p:spPr>
          <a:xfrm>
            <a:off x="274320" y="5046771"/>
            <a:ext cx="1637732"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rPr>
              <a:t>重点目標</a:t>
            </a:r>
          </a:p>
        </p:txBody>
      </p:sp>
      <p:sp>
        <p:nvSpPr>
          <p:cNvPr id="18" name="正方形/長方形 17">
            <a:extLst>
              <a:ext uri="{FF2B5EF4-FFF2-40B4-BE49-F238E27FC236}">
                <a16:creationId xmlns:a16="http://schemas.microsoft.com/office/drawing/2014/main" id="{972EDB4F-0B2C-4A1A-9CB7-28FE6BAB1AB0}"/>
              </a:ext>
            </a:extLst>
          </p:cNvPr>
          <p:cNvSpPr/>
          <p:nvPr/>
        </p:nvSpPr>
        <p:spPr>
          <a:xfrm>
            <a:off x="348728" y="5306058"/>
            <a:ext cx="6232846" cy="260071"/>
          </a:xfrm>
          <a:prstGeom prst="rect">
            <a:avLst/>
          </a:prstGeom>
        </p:spPr>
        <p:txBody>
          <a:bodyPr wrap="square">
            <a:spAutoFit/>
          </a:bodyPr>
          <a:lstStyle/>
          <a:p>
            <a:pPr algn="ctr">
              <a:lnSpc>
                <a:spcPts val="1300"/>
              </a:lnSpc>
            </a:pPr>
            <a:r>
              <a:rPr lang="ja-JP" altLang="en-US" sz="1200" dirty="0"/>
              <a:t>○　働き方改革への意識・行動の変容　　　○　教職員の時間外業務時間の縮減</a:t>
            </a:r>
          </a:p>
        </p:txBody>
      </p:sp>
      <p:sp>
        <p:nvSpPr>
          <p:cNvPr id="21" name="正方形/長方形 20">
            <a:extLst>
              <a:ext uri="{FF2B5EF4-FFF2-40B4-BE49-F238E27FC236}">
                <a16:creationId xmlns:a16="http://schemas.microsoft.com/office/drawing/2014/main" id="{5931F80D-7C72-48C2-92D6-4826EB360257}"/>
              </a:ext>
            </a:extLst>
          </p:cNvPr>
          <p:cNvSpPr/>
          <p:nvPr/>
        </p:nvSpPr>
        <p:spPr>
          <a:xfrm>
            <a:off x="331541" y="5748347"/>
            <a:ext cx="6252140" cy="493857"/>
          </a:xfrm>
          <a:prstGeom prst="rect">
            <a:avLst/>
          </a:prstGeom>
          <a:ln/>
        </p:spPr>
        <p:style>
          <a:lnRef idx="2">
            <a:schemeClr val="accent6"/>
          </a:lnRef>
          <a:fillRef idx="1">
            <a:schemeClr val="lt1"/>
          </a:fillRef>
          <a:effectRef idx="0">
            <a:schemeClr val="accent6"/>
          </a:effectRef>
          <a:fontRef idx="minor">
            <a:schemeClr val="dk1"/>
          </a:fontRef>
        </p:style>
        <p:txBody>
          <a:bodyPr wrap="square">
            <a:noAutofit/>
          </a:bodyPr>
          <a:lstStyle/>
          <a:p>
            <a:pPr algn="just"/>
            <a:r>
              <a:rPr lang="ja-JP" altLang="en-US" sz="800" dirty="0">
                <a:solidFill>
                  <a:srgbClr val="000000"/>
                </a:solidFill>
                <a:latin typeface="Times New Roman" panose="02020603050405020304" pitchFamily="18" charset="0"/>
                <a:ea typeface="AR P丸ゴシック体M" panose="020F0600000000000000" pitchFamily="50" charset="-128"/>
              </a:rPr>
              <a:t>　</a:t>
            </a:r>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en-US" altLang="ja-JP" sz="800" dirty="0">
              <a:solidFill>
                <a:srgbClr val="000000"/>
              </a:solidFill>
              <a:latin typeface="Times New Roman" panose="02020603050405020304" pitchFamily="18" charset="0"/>
              <a:ea typeface="AR P丸ゴシック体M" panose="020F0600000000000000" pitchFamily="50" charset="-128"/>
            </a:endParaRPr>
          </a:p>
          <a:p>
            <a:pPr algn="just"/>
            <a:endParaRPr lang="ja-JP" altLang="en-US" sz="1200" dirty="0">
              <a:solidFill>
                <a:srgbClr val="000000"/>
              </a:solidFill>
              <a:latin typeface="Times New Roman" panose="02020603050405020304" pitchFamily="18" charset="0"/>
              <a:ea typeface="AR P丸ゴシック体M" panose="020F0600000000000000" pitchFamily="50" charset="-128"/>
            </a:endParaRPr>
          </a:p>
        </p:txBody>
      </p:sp>
      <p:sp>
        <p:nvSpPr>
          <p:cNvPr id="22" name="四角形: 角を丸くする 21">
            <a:extLst>
              <a:ext uri="{FF2B5EF4-FFF2-40B4-BE49-F238E27FC236}">
                <a16:creationId xmlns:a16="http://schemas.microsoft.com/office/drawing/2014/main" id="{ED1732A4-FFB6-4E66-A99E-4D9C8A84338C}"/>
              </a:ext>
            </a:extLst>
          </p:cNvPr>
          <p:cNvSpPr/>
          <p:nvPr/>
        </p:nvSpPr>
        <p:spPr>
          <a:xfrm>
            <a:off x="272470" y="5612966"/>
            <a:ext cx="1637732"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rPr>
              <a:t>重点取組事項</a:t>
            </a:r>
          </a:p>
        </p:txBody>
      </p:sp>
      <p:sp>
        <p:nvSpPr>
          <p:cNvPr id="23" name="正方形/長方形 22">
            <a:extLst>
              <a:ext uri="{FF2B5EF4-FFF2-40B4-BE49-F238E27FC236}">
                <a16:creationId xmlns:a16="http://schemas.microsoft.com/office/drawing/2014/main" id="{F79B6DC6-1F65-45D7-AA0B-0D8896B7F035}"/>
              </a:ext>
            </a:extLst>
          </p:cNvPr>
          <p:cNvSpPr/>
          <p:nvPr/>
        </p:nvSpPr>
        <p:spPr>
          <a:xfrm>
            <a:off x="331541" y="5854799"/>
            <a:ext cx="6252140" cy="426784"/>
          </a:xfrm>
          <a:prstGeom prst="rect">
            <a:avLst/>
          </a:prstGeom>
        </p:spPr>
        <p:txBody>
          <a:bodyPr wrap="square">
            <a:spAutoFit/>
          </a:bodyPr>
          <a:lstStyle/>
          <a:p>
            <a:pPr>
              <a:lnSpc>
                <a:spcPts val="1300"/>
              </a:lnSpc>
            </a:pPr>
            <a:r>
              <a:rPr lang="ja-JP" altLang="en-US" sz="1200" dirty="0"/>
              <a:t>　</a:t>
            </a:r>
            <a:r>
              <a:rPr lang="en-US" altLang="ja-JP" sz="1200" dirty="0"/>
              <a:t>｢</a:t>
            </a:r>
            <a:r>
              <a:rPr lang="ja-JP" altLang="en-US" sz="1200" dirty="0"/>
              <a:t>教諭等</a:t>
            </a:r>
            <a:r>
              <a:rPr lang="en-US" altLang="ja-JP" sz="1200" dirty="0"/>
              <a:t>｣</a:t>
            </a:r>
            <a:r>
              <a:rPr lang="ja-JP" altLang="en-US" sz="1200"/>
              <a:t>及び「教頭</a:t>
            </a:r>
            <a:r>
              <a:rPr lang="en-US" altLang="ja-JP" sz="1200" dirty="0"/>
              <a:t>｣</a:t>
            </a:r>
            <a:r>
              <a:rPr lang="ja-JP" altLang="en-US" sz="1200" dirty="0"/>
              <a:t>の 時間外業務時間が、</a:t>
            </a:r>
            <a:endParaRPr lang="en-US" altLang="ja-JP" sz="1200" dirty="0"/>
          </a:p>
          <a:p>
            <a:pPr>
              <a:lnSpc>
                <a:spcPts val="1300"/>
              </a:lnSpc>
            </a:pPr>
            <a:r>
              <a:rPr lang="ja-JP" altLang="en-US" sz="1200" dirty="0"/>
              <a:t>　　　　１月につき８０時間以上の該当者０（ゼロ）に向けた取組をさらに推進します。</a:t>
            </a:r>
          </a:p>
        </p:txBody>
      </p:sp>
      <p:sp>
        <p:nvSpPr>
          <p:cNvPr id="30" name="矢印: 上 29">
            <a:extLst>
              <a:ext uri="{FF2B5EF4-FFF2-40B4-BE49-F238E27FC236}">
                <a16:creationId xmlns:a16="http://schemas.microsoft.com/office/drawing/2014/main" id="{C21C78D7-5515-4601-AD7D-1847AF5E8A38}"/>
              </a:ext>
            </a:extLst>
          </p:cNvPr>
          <p:cNvSpPr/>
          <p:nvPr/>
        </p:nvSpPr>
        <p:spPr>
          <a:xfrm rot="10800000">
            <a:off x="3031366" y="5537903"/>
            <a:ext cx="791570" cy="312701"/>
          </a:xfrm>
          <a:prstGeom prst="up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8" name="矢印: 上 37">
            <a:extLst>
              <a:ext uri="{FF2B5EF4-FFF2-40B4-BE49-F238E27FC236}">
                <a16:creationId xmlns:a16="http://schemas.microsoft.com/office/drawing/2014/main" id="{8AC6A42D-7DCC-45EE-A3FD-786AF38F59BA}"/>
              </a:ext>
            </a:extLst>
          </p:cNvPr>
          <p:cNvSpPr/>
          <p:nvPr/>
        </p:nvSpPr>
        <p:spPr>
          <a:xfrm rot="10800000">
            <a:off x="3033215" y="4963067"/>
            <a:ext cx="791570" cy="312701"/>
          </a:xfrm>
          <a:prstGeom prst="up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8FB36774-1DDC-493E-9857-CF09E0EEB37B}"/>
              </a:ext>
            </a:extLst>
          </p:cNvPr>
          <p:cNvSpPr/>
          <p:nvPr/>
        </p:nvSpPr>
        <p:spPr>
          <a:xfrm>
            <a:off x="438070" y="6570783"/>
            <a:ext cx="2740207" cy="840510"/>
          </a:xfrm>
          <a:prstGeom prst="rect">
            <a:avLst/>
          </a:prstGeom>
          <a:gradFill>
            <a:gsLst>
              <a:gs pos="0">
                <a:schemeClr val="accent1">
                  <a:lumMod val="0"/>
                  <a:lumOff val="100000"/>
                </a:schemeClr>
              </a:gs>
              <a:gs pos="66000">
                <a:schemeClr val="accent6">
                  <a:lumMod val="20000"/>
                  <a:lumOff val="80000"/>
                </a:schemeClr>
              </a:gs>
              <a:gs pos="86000">
                <a:schemeClr val="accent6">
                  <a:lumMod val="40000"/>
                  <a:lumOff val="60000"/>
                </a:schemeClr>
              </a:gs>
              <a:gs pos="100000">
                <a:schemeClr val="accent6">
                  <a:lumMod val="60000"/>
                  <a:lumOff val="40000"/>
                </a:schemeClr>
              </a:gs>
            </a:gsLst>
            <a:lin ang="5400000" scaled="1"/>
          </a:gradFill>
          <a:ln>
            <a:solidFill>
              <a:schemeClr val="accent6">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nSpc>
                <a:spcPts val="1100"/>
              </a:lnSpc>
            </a:pPr>
            <a:endParaRPr lang="en-US" altLang="ja-JP" sz="1000" b="1" dirty="0">
              <a:solidFill>
                <a:schemeClr val="tx1"/>
              </a:solidFill>
              <a:latin typeface="+mn-ea"/>
            </a:endParaRPr>
          </a:p>
          <a:p>
            <a:pPr>
              <a:lnSpc>
                <a:spcPts val="1100"/>
              </a:lnSpc>
            </a:pPr>
            <a:r>
              <a:rPr lang="ja-JP" altLang="en-US" sz="1100" b="1" dirty="0">
                <a:solidFill>
                  <a:schemeClr val="tx1"/>
                </a:solidFill>
                <a:latin typeface="+mn-ea"/>
              </a:rPr>
              <a:t>柱１　学校における業務改善</a:t>
            </a:r>
            <a:endParaRPr lang="en-US" altLang="ja-JP" sz="1100" b="1" dirty="0">
              <a:solidFill>
                <a:schemeClr val="tx1"/>
              </a:solidFill>
              <a:latin typeface="+mn-ea"/>
            </a:endParaRPr>
          </a:p>
          <a:p>
            <a:pPr>
              <a:lnSpc>
                <a:spcPts val="1100"/>
              </a:lnSpc>
            </a:pPr>
            <a:r>
              <a:rPr lang="ja-JP" altLang="en-US" sz="1100" b="1" dirty="0">
                <a:solidFill>
                  <a:schemeClr val="tx1"/>
                </a:solidFill>
                <a:latin typeface="+mn-ea"/>
              </a:rPr>
              <a:t>柱２　勤務時間を意識した業務管理</a:t>
            </a:r>
            <a:endParaRPr lang="en-US" altLang="ja-JP" sz="1100" b="1" dirty="0">
              <a:solidFill>
                <a:schemeClr val="tx1"/>
              </a:solidFill>
              <a:latin typeface="+mn-ea"/>
            </a:endParaRPr>
          </a:p>
          <a:p>
            <a:pPr>
              <a:lnSpc>
                <a:spcPts val="1100"/>
              </a:lnSpc>
            </a:pPr>
            <a:r>
              <a:rPr lang="ja-JP" altLang="en-US" sz="1100" b="1" dirty="0">
                <a:solidFill>
                  <a:schemeClr val="tx1"/>
                </a:solidFill>
                <a:latin typeface="+mn-ea"/>
              </a:rPr>
              <a:t>柱３　中学校における部活動の負担軽減</a:t>
            </a:r>
            <a:endParaRPr lang="en-US" altLang="ja-JP" sz="1100" b="1" dirty="0">
              <a:solidFill>
                <a:schemeClr val="tx1"/>
              </a:solidFill>
              <a:latin typeface="+mn-ea"/>
            </a:endParaRPr>
          </a:p>
          <a:p>
            <a:pPr>
              <a:lnSpc>
                <a:spcPts val="1100"/>
              </a:lnSpc>
            </a:pPr>
            <a:r>
              <a:rPr lang="ja-JP" altLang="en-US" sz="1100" b="1" dirty="0">
                <a:solidFill>
                  <a:schemeClr val="tx1"/>
                </a:solidFill>
                <a:latin typeface="+mn-ea"/>
              </a:rPr>
              <a:t>柱４　家庭・地域との連携・協働</a:t>
            </a:r>
            <a:endParaRPr lang="en-US" altLang="ja-JP" sz="1100" b="1" dirty="0">
              <a:solidFill>
                <a:schemeClr val="tx1"/>
              </a:solidFill>
              <a:latin typeface="+mn-ea"/>
            </a:endParaRPr>
          </a:p>
        </p:txBody>
      </p:sp>
      <p:sp>
        <p:nvSpPr>
          <p:cNvPr id="53" name="四角形: 角を丸くする 52">
            <a:extLst>
              <a:ext uri="{FF2B5EF4-FFF2-40B4-BE49-F238E27FC236}">
                <a16:creationId xmlns:a16="http://schemas.microsoft.com/office/drawing/2014/main" id="{14695528-7829-4375-A977-140C733A87F4}"/>
              </a:ext>
            </a:extLst>
          </p:cNvPr>
          <p:cNvSpPr/>
          <p:nvPr/>
        </p:nvSpPr>
        <p:spPr>
          <a:xfrm>
            <a:off x="270165" y="6356173"/>
            <a:ext cx="1637732"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rPr>
              <a:t>具体的な取組</a:t>
            </a:r>
          </a:p>
        </p:txBody>
      </p:sp>
      <p:sp>
        <p:nvSpPr>
          <p:cNvPr id="60" name="矢印: 上 59">
            <a:extLst>
              <a:ext uri="{FF2B5EF4-FFF2-40B4-BE49-F238E27FC236}">
                <a16:creationId xmlns:a16="http://schemas.microsoft.com/office/drawing/2014/main" id="{D94108D1-7004-497A-B176-94019AA231D9}"/>
              </a:ext>
            </a:extLst>
          </p:cNvPr>
          <p:cNvSpPr/>
          <p:nvPr/>
        </p:nvSpPr>
        <p:spPr>
          <a:xfrm rot="10800000">
            <a:off x="3039145" y="6244924"/>
            <a:ext cx="791570" cy="312701"/>
          </a:xfrm>
          <a:prstGeom prst="up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456B045C-5CC5-4BE5-AC57-28C43384BAAC}"/>
              </a:ext>
            </a:extLst>
          </p:cNvPr>
          <p:cNvSpPr/>
          <p:nvPr/>
        </p:nvSpPr>
        <p:spPr>
          <a:xfrm>
            <a:off x="0" y="-21293"/>
            <a:ext cx="6858000" cy="1577939"/>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2000" b="1" dirty="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日南市立小中学校における働き方改革推進プラン</a:t>
            </a:r>
            <a:endParaRPr kumimoji="1" lang="en-US" altLang="ja-JP" sz="2000" b="1" dirty="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endParaRPr>
          </a:p>
          <a:p>
            <a:r>
              <a:rPr kumimoji="1" lang="ja-JP" altLang="en-US" sz="1400" b="1" dirty="0">
                <a:effectLst>
                  <a:outerShdw blurRad="38100" dist="38100" dir="2700000" algn="tl">
                    <a:srgbClr val="000000">
                      <a:alpha val="43137"/>
                    </a:srgbClr>
                  </a:outerShdw>
                </a:effectLst>
                <a:latin typeface="HG丸ｺﾞｼｯｸM-PRO" panose="020F0600000000000000" pitchFamily="50" charset="-128"/>
                <a:ea typeface="AR P丸ゴシック体E" panose="020F0900000000000000" pitchFamily="50" charset="-128"/>
              </a:rPr>
              <a:t>　　　　</a:t>
            </a:r>
            <a:endParaRPr kumimoji="1" lang="en-US" altLang="ja-JP" sz="1400" b="1" dirty="0">
              <a:effectLst>
                <a:outerShdw blurRad="38100" dist="38100" dir="2700000" algn="tl">
                  <a:srgbClr val="000000">
                    <a:alpha val="43137"/>
                  </a:srgbClr>
                </a:outerShdw>
              </a:effectLst>
              <a:latin typeface="HG丸ｺﾞｼｯｸM-PRO" panose="020F0600000000000000" pitchFamily="50" charset="-128"/>
              <a:ea typeface="AR P丸ゴシック体E" panose="020F0900000000000000" pitchFamily="50" charset="-128"/>
            </a:endParaRPr>
          </a:p>
          <a:p>
            <a:r>
              <a:rPr kumimoji="1" lang="ja-JP" altLang="en-US" sz="1400" b="1" dirty="0">
                <a:effectLst>
                  <a:outerShdw blurRad="38100" dist="38100" dir="2700000" algn="tl">
                    <a:srgbClr val="000000">
                      <a:alpha val="43137"/>
                    </a:srgbClr>
                  </a:outerShdw>
                </a:effectLst>
                <a:latin typeface="HG丸ｺﾞｼｯｸM-PRO" panose="020F0600000000000000" pitchFamily="50" charset="-128"/>
                <a:ea typeface="AR P丸ゴシック体E" panose="020F0900000000000000" pitchFamily="50" charset="-128"/>
              </a:rPr>
              <a:t>　　　　～教職員の人間性や創造性を高め　</a:t>
            </a:r>
            <a:endParaRPr kumimoji="1" lang="en-US" altLang="ja-JP" sz="1400" b="1" dirty="0">
              <a:effectLst>
                <a:outerShdw blurRad="38100" dist="38100" dir="2700000" algn="tl">
                  <a:srgbClr val="000000">
                    <a:alpha val="43137"/>
                  </a:srgbClr>
                </a:outerShdw>
              </a:effectLst>
              <a:latin typeface="HG丸ｺﾞｼｯｸM-PRO" panose="020F0600000000000000" pitchFamily="50" charset="-128"/>
              <a:ea typeface="AR P丸ゴシック体E" panose="020F0900000000000000" pitchFamily="50" charset="-128"/>
            </a:endParaRPr>
          </a:p>
          <a:p>
            <a:pPr algn="ctr"/>
            <a:r>
              <a:rPr kumimoji="1" lang="ja-JP" altLang="en-US" sz="1400" b="1" dirty="0">
                <a:effectLst>
                  <a:outerShdw blurRad="38100" dist="38100" dir="2700000" algn="tl">
                    <a:srgbClr val="000000">
                      <a:alpha val="43137"/>
                    </a:srgbClr>
                  </a:outerShdw>
                </a:effectLst>
                <a:latin typeface="HG丸ｺﾞｼｯｸM-PRO" panose="020F0600000000000000" pitchFamily="50" charset="-128"/>
                <a:ea typeface="AR P丸ゴシック体E" panose="020F0900000000000000" pitchFamily="50" charset="-128"/>
              </a:rPr>
              <a:t>　　　　　　　　　　効果的な教育活動を持続的に行うために～</a:t>
            </a:r>
          </a:p>
        </p:txBody>
      </p:sp>
      <p:sp>
        <p:nvSpPr>
          <p:cNvPr id="7" name="思考の吹き出し: 雲形 6">
            <a:extLst>
              <a:ext uri="{FF2B5EF4-FFF2-40B4-BE49-F238E27FC236}">
                <a16:creationId xmlns:a16="http://schemas.microsoft.com/office/drawing/2014/main" id="{CF23D8BD-400F-4893-8D86-BE7431A56692}"/>
              </a:ext>
            </a:extLst>
          </p:cNvPr>
          <p:cNvSpPr/>
          <p:nvPr/>
        </p:nvSpPr>
        <p:spPr>
          <a:xfrm>
            <a:off x="3789115" y="6264626"/>
            <a:ext cx="2823719" cy="1126246"/>
          </a:xfrm>
          <a:prstGeom prst="cloudCallout">
            <a:avLst>
              <a:gd name="adj1" fmla="val -68840"/>
              <a:gd name="adj2" fmla="val 15731"/>
            </a:avLst>
          </a:prstGeom>
          <a:solidFill>
            <a:schemeClr val="accent6">
              <a:lumMod val="20000"/>
              <a:lumOff val="80000"/>
            </a:schemeClr>
          </a:solidFill>
          <a:ln>
            <a:solidFill>
              <a:schemeClr val="accent6">
                <a:lumMod val="60000"/>
                <a:lumOff val="40000"/>
              </a:schemeClr>
            </a:solidFill>
          </a:ln>
        </p:spPr>
        <p:style>
          <a:lnRef idx="1">
            <a:schemeClr val="accent1"/>
          </a:lnRef>
          <a:fillRef idx="2">
            <a:schemeClr val="accent1"/>
          </a:fillRef>
          <a:effectRef idx="1">
            <a:schemeClr val="accent1"/>
          </a:effectRef>
          <a:fontRef idx="minor">
            <a:schemeClr val="dk1"/>
          </a:fontRef>
        </p:style>
        <p:txBody>
          <a:bodyPr lIns="0" rIns="0" rtlCol="0" anchor="ctr"/>
          <a:lstStyle/>
          <a:p>
            <a:pPr algn="ctr"/>
            <a:endParaRPr kumimoji="1" lang="ja-JP" altLang="en-US" sz="1600" dirty="0">
              <a:latin typeface="AR P丸ゴシック体E" panose="020F0900000000000000" pitchFamily="50" charset="-128"/>
              <a:ea typeface="AR P丸ゴシック体E" panose="020F0900000000000000" pitchFamily="50" charset="-128"/>
            </a:endParaRPr>
          </a:p>
        </p:txBody>
      </p:sp>
      <p:sp>
        <p:nvSpPr>
          <p:cNvPr id="37" name="正方形/長方形 36">
            <a:extLst>
              <a:ext uri="{FF2B5EF4-FFF2-40B4-BE49-F238E27FC236}">
                <a16:creationId xmlns:a16="http://schemas.microsoft.com/office/drawing/2014/main" id="{9A57FB46-F3F2-43CE-9B2F-CBD0777D9598}"/>
              </a:ext>
            </a:extLst>
          </p:cNvPr>
          <p:cNvSpPr/>
          <p:nvPr/>
        </p:nvSpPr>
        <p:spPr>
          <a:xfrm>
            <a:off x="477176" y="7561419"/>
            <a:ext cx="5801093" cy="750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■「日南市立小中学校における働き方改革推進プラン」は、</a:t>
            </a:r>
            <a:endParaRPr kumimoji="1" lang="en-US" altLang="ja-JP" sz="1200" dirty="0">
              <a:solidFill>
                <a:schemeClr val="tx1"/>
              </a:solidFill>
            </a:endParaRPr>
          </a:p>
          <a:p>
            <a:r>
              <a:rPr kumimoji="1" lang="ja-JP" altLang="en-US" sz="1200" dirty="0">
                <a:solidFill>
                  <a:schemeClr val="tx1"/>
                </a:solidFill>
              </a:rPr>
              <a:t>　こちらのＱＲコードからダウンロードできます。</a:t>
            </a:r>
          </a:p>
        </p:txBody>
      </p:sp>
      <p:sp>
        <p:nvSpPr>
          <p:cNvPr id="39" name="正方形/長方形 38">
            <a:extLst>
              <a:ext uri="{FF2B5EF4-FFF2-40B4-BE49-F238E27FC236}">
                <a16:creationId xmlns:a16="http://schemas.microsoft.com/office/drawing/2014/main" id="{253CD35C-4F18-4A99-8B47-C434B38D5790}"/>
              </a:ext>
            </a:extLst>
          </p:cNvPr>
          <p:cNvSpPr/>
          <p:nvPr/>
        </p:nvSpPr>
        <p:spPr>
          <a:xfrm>
            <a:off x="2277483" y="8063905"/>
            <a:ext cx="4170207" cy="729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日南市役所学校教育課                           </a:t>
            </a:r>
            <a:endParaRPr kumimoji="1" lang="en-US" altLang="ja-JP" sz="1200" dirty="0">
              <a:solidFill>
                <a:schemeClr val="tx1"/>
              </a:solidFill>
            </a:endParaRPr>
          </a:p>
          <a:p>
            <a:r>
              <a:rPr kumimoji="1" lang="en-US" altLang="ja-JP" sz="1200" dirty="0">
                <a:solidFill>
                  <a:schemeClr val="tx1"/>
                </a:solidFill>
              </a:rPr>
              <a:t>TEL0987-31-1144  </a:t>
            </a:r>
            <a:r>
              <a:rPr kumimoji="1" lang="ja-JP" altLang="en-US" sz="1200" dirty="0">
                <a:solidFill>
                  <a:schemeClr val="tx1"/>
                </a:solidFill>
              </a:rPr>
              <a:t>〒</a:t>
            </a:r>
            <a:r>
              <a:rPr kumimoji="1" lang="en-US" altLang="ja-JP" sz="1200" dirty="0">
                <a:solidFill>
                  <a:schemeClr val="tx1"/>
                </a:solidFill>
              </a:rPr>
              <a:t>887-0021  </a:t>
            </a:r>
            <a:r>
              <a:rPr kumimoji="1" lang="ja-JP" altLang="en-US" sz="1200" dirty="0">
                <a:solidFill>
                  <a:schemeClr val="tx1"/>
                </a:solidFill>
              </a:rPr>
              <a:t>日南市中央通一丁目９番地７</a:t>
            </a:r>
            <a:r>
              <a:rPr kumimoji="1" lang="ja-JP" altLang="en-US" sz="1200" dirty="0">
                <a:solidFill>
                  <a:schemeClr val="bg1"/>
                </a:solidFill>
              </a:rPr>
              <a:t>　</a:t>
            </a:r>
          </a:p>
        </p:txBody>
      </p:sp>
      <p:sp>
        <p:nvSpPr>
          <p:cNvPr id="41" name="正方形/長方形 40">
            <a:extLst>
              <a:ext uri="{FF2B5EF4-FFF2-40B4-BE49-F238E27FC236}">
                <a16:creationId xmlns:a16="http://schemas.microsoft.com/office/drawing/2014/main" id="{6216DF38-C287-4960-B6E3-C07DEB3FF1C9}"/>
              </a:ext>
            </a:extLst>
          </p:cNvPr>
          <p:cNvSpPr/>
          <p:nvPr/>
        </p:nvSpPr>
        <p:spPr>
          <a:xfrm>
            <a:off x="410310" y="8081952"/>
            <a:ext cx="2012992" cy="612923"/>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a:ln>
                  <a:noFill/>
                </a:ln>
                <a:solidFill>
                  <a:prstClr val="black"/>
                </a:solidFill>
                <a:effectLst/>
                <a:uLnTx/>
                <a:uFillTx/>
                <a:latin typeface="ＤＦ平成ゴシック体W5" panose="020B0509000000000000" pitchFamily="49" charset="-128"/>
                <a:ea typeface="ＤＦ平成ゴシック体W5" panose="020B0509000000000000" pitchFamily="49" charset="-128"/>
                <a:cs typeface="+mn-cs"/>
              </a:rPr>
              <a:t>日南市教育委員会</a:t>
            </a:r>
          </a:p>
        </p:txBody>
      </p:sp>
      <p:cxnSp>
        <p:nvCxnSpPr>
          <p:cNvPr id="25" name="直線矢印コネクタ 24">
            <a:extLst>
              <a:ext uri="{FF2B5EF4-FFF2-40B4-BE49-F238E27FC236}">
                <a16:creationId xmlns:a16="http://schemas.microsoft.com/office/drawing/2014/main" id="{9898E556-1B58-4B89-9E51-EA504A29E966}"/>
              </a:ext>
            </a:extLst>
          </p:cNvPr>
          <p:cNvCxnSpPr/>
          <p:nvPr/>
        </p:nvCxnSpPr>
        <p:spPr>
          <a:xfrm>
            <a:off x="4857097" y="8016501"/>
            <a:ext cx="34387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四角形: 角を丸くする 43">
            <a:extLst>
              <a:ext uri="{FF2B5EF4-FFF2-40B4-BE49-F238E27FC236}">
                <a16:creationId xmlns:a16="http://schemas.microsoft.com/office/drawing/2014/main" id="{71F5B1AD-2F6C-4CF5-94FD-8AB492320CA6}"/>
              </a:ext>
            </a:extLst>
          </p:cNvPr>
          <p:cNvSpPr/>
          <p:nvPr/>
        </p:nvSpPr>
        <p:spPr>
          <a:xfrm>
            <a:off x="4160579" y="6488514"/>
            <a:ext cx="2150149" cy="67847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具体的な取組内容は、</a:t>
            </a:r>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裏面を参照してください。</a:t>
            </a:r>
          </a:p>
        </p:txBody>
      </p:sp>
      <p:pic>
        <p:nvPicPr>
          <p:cNvPr id="45" name="図 2">
            <a:extLst>
              <a:ext uri="{FF2B5EF4-FFF2-40B4-BE49-F238E27FC236}">
                <a16:creationId xmlns:a16="http://schemas.microsoft.com/office/drawing/2014/main" id="{E96EE5F5-D83E-44AB-8B21-AF3451E7CBE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47253" y="793925"/>
            <a:ext cx="710747" cy="764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a:extLst>
              <a:ext uri="{FF2B5EF4-FFF2-40B4-BE49-F238E27FC236}">
                <a16:creationId xmlns:a16="http://schemas.microsoft.com/office/drawing/2014/main" id="{5C99BE56-3381-4FB4-83B1-2B5A1867D0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5996" y="7674014"/>
            <a:ext cx="684153" cy="684153"/>
          </a:xfrm>
          <a:prstGeom prst="rect">
            <a:avLst/>
          </a:prstGeom>
        </p:spPr>
      </p:pic>
    </p:spTree>
    <p:extLst>
      <p:ext uri="{BB962C8B-B14F-4D97-AF65-F5344CB8AC3E}">
        <p14:creationId xmlns:p14="http://schemas.microsoft.com/office/powerpoint/2010/main" val="276633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99E4AAA8-64A0-4015-8965-85FDF6238E6E}"/>
              </a:ext>
            </a:extLst>
          </p:cNvPr>
          <p:cNvSpPr/>
          <p:nvPr/>
        </p:nvSpPr>
        <p:spPr>
          <a:xfrm>
            <a:off x="236579" y="156950"/>
            <a:ext cx="6382661" cy="8950714"/>
          </a:xfrm>
          <a:prstGeom prst="roundRect">
            <a:avLst>
              <a:gd name="adj" fmla="val 0"/>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100" dirty="0"/>
              <a:t>　</a:t>
            </a:r>
            <a:endParaRPr kumimoji="1" lang="en-US" altLang="ja-JP" sz="1100" dirty="0"/>
          </a:p>
          <a:p>
            <a:r>
              <a:rPr kumimoji="1" lang="ja-JP" altLang="en-US" sz="1100" dirty="0"/>
              <a:t>　</a:t>
            </a:r>
            <a:endParaRPr kumimoji="1" lang="ja-JP" altLang="en-US" sz="1100" dirty="0">
              <a:solidFill>
                <a:schemeClr val="tx1"/>
              </a:solidFill>
            </a:endParaRPr>
          </a:p>
        </p:txBody>
      </p:sp>
      <p:sp>
        <p:nvSpPr>
          <p:cNvPr id="38" name="正方形/長方形 37">
            <a:extLst>
              <a:ext uri="{FF2B5EF4-FFF2-40B4-BE49-F238E27FC236}">
                <a16:creationId xmlns:a16="http://schemas.microsoft.com/office/drawing/2014/main" id="{5F71FABD-34AD-4592-B23B-1EFCE52E0F8C}"/>
              </a:ext>
            </a:extLst>
          </p:cNvPr>
          <p:cNvSpPr/>
          <p:nvPr/>
        </p:nvSpPr>
        <p:spPr>
          <a:xfrm>
            <a:off x="487474" y="4224860"/>
            <a:ext cx="5961109" cy="1094546"/>
          </a:xfrm>
          <a:prstGeom prst="rect">
            <a:avLst/>
          </a:prstGeom>
        </p:spPr>
        <p:style>
          <a:lnRef idx="2">
            <a:schemeClr val="accent6"/>
          </a:lnRef>
          <a:fillRef idx="1">
            <a:schemeClr val="lt1"/>
          </a:fillRef>
          <a:effectRef idx="0">
            <a:schemeClr val="accent6"/>
          </a:effectRef>
          <a:fontRef idx="minor">
            <a:schemeClr val="dk1"/>
          </a:fontRef>
        </p:style>
        <p:txBody>
          <a:bodyPr lIns="36000" rIns="36000" rtlCol="0" anchor="t"/>
          <a:lstStyle/>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■適切な休養日及び活動時間の設定</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■部活動に係る活動方針の明示</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■部活動指導員の配置</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■休日における部活動の地域移行</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■大会・コンクール等の見直し</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■効率的な部活動運営に向けた取組</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p:txBody>
      </p:sp>
      <p:sp>
        <p:nvSpPr>
          <p:cNvPr id="29" name="四角形: 角を丸くする 28">
            <a:extLst>
              <a:ext uri="{FF2B5EF4-FFF2-40B4-BE49-F238E27FC236}">
                <a16:creationId xmlns:a16="http://schemas.microsoft.com/office/drawing/2014/main" id="{50FB5337-2D8D-4F27-B9F7-62E794CCA4AD}"/>
              </a:ext>
            </a:extLst>
          </p:cNvPr>
          <p:cNvSpPr/>
          <p:nvPr/>
        </p:nvSpPr>
        <p:spPr>
          <a:xfrm>
            <a:off x="650240" y="665104"/>
            <a:ext cx="5918200" cy="253011"/>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a:t>
            </a:r>
            <a:r>
              <a:rPr kumimoji="1" lang="ja-JP" altLang="en-US" sz="1330" dirty="0">
                <a:solidFill>
                  <a:schemeClr val="tx1"/>
                </a:solidFill>
                <a:latin typeface="AR P丸ゴシック体E" panose="020F0900000000000000" pitchFamily="50" charset="-128"/>
                <a:ea typeface="AR P丸ゴシック体E" panose="020F0900000000000000" pitchFamily="50" charset="-128"/>
              </a:rPr>
              <a:t>学校における業務改善</a:t>
            </a:r>
          </a:p>
        </p:txBody>
      </p:sp>
      <p:sp>
        <p:nvSpPr>
          <p:cNvPr id="5" name="四角形: 角を丸くする 4">
            <a:extLst>
              <a:ext uri="{FF2B5EF4-FFF2-40B4-BE49-F238E27FC236}">
                <a16:creationId xmlns:a16="http://schemas.microsoft.com/office/drawing/2014/main" id="{369219C9-C270-42A7-81D1-EE5AE3C6E622}"/>
              </a:ext>
            </a:extLst>
          </p:cNvPr>
          <p:cNvSpPr/>
          <p:nvPr/>
        </p:nvSpPr>
        <p:spPr>
          <a:xfrm>
            <a:off x="153232" y="50577"/>
            <a:ext cx="2265680"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400" b="1" dirty="0">
                <a:effectLst>
                  <a:outerShdw blurRad="38100" dist="38100" dir="2700000" algn="tl">
                    <a:srgbClr val="000000">
                      <a:alpha val="43137"/>
                    </a:srgbClr>
                  </a:outerShdw>
                </a:effectLst>
              </a:rPr>
              <a:t>プランの取組内容</a:t>
            </a:r>
          </a:p>
        </p:txBody>
      </p:sp>
      <p:sp>
        <p:nvSpPr>
          <p:cNvPr id="18" name="正方形/長方形 17">
            <a:extLst>
              <a:ext uri="{FF2B5EF4-FFF2-40B4-BE49-F238E27FC236}">
                <a16:creationId xmlns:a16="http://schemas.microsoft.com/office/drawing/2014/main" id="{FD889CBB-51EF-46AC-B7EA-919835620DD0}"/>
              </a:ext>
            </a:extLst>
          </p:cNvPr>
          <p:cNvSpPr/>
          <p:nvPr/>
        </p:nvSpPr>
        <p:spPr>
          <a:xfrm>
            <a:off x="487475" y="971322"/>
            <a:ext cx="5961109" cy="1218175"/>
          </a:xfrm>
          <a:prstGeom prst="rect">
            <a:avLst/>
          </a:prstGeom>
        </p:spPr>
        <p:style>
          <a:lnRef idx="2">
            <a:schemeClr val="accent6"/>
          </a:lnRef>
          <a:fillRef idx="1">
            <a:schemeClr val="lt1"/>
          </a:fillRef>
          <a:effectRef idx="0">
            <a:schemeClr val="accent6"/>
          </a:effectRef>
          <a:fontRef idx="minor">
            <a:schemeClr val="dk1"/>
          </a:fontRef>
        </p:style>
        <p:txBody>
          <a:bodyPr lIns="36000" rIns="36000" rtlCol="0" anchor="ctr"/>
          <a:lstStyle/>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■専門スタッフの配置</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a:t>
            </a:r>
            <a:r>
              <a:rPr kumimoji="1" lang="en-US" altLang="ja-JP" sz="1100" dirty="0">
                <a:solidFill>
                  <a:schemeClr val="tx1"/>
                </a:solidFill>
                <a:latin typeface="AR P丸ゴシック体E" panose="020F0900000000000000" pitchFamily="50" charset="-128"/>
                <a:ea typeface="AR P丸ゴシック体E" panose="020F0900000000000000" pitchFamily="50" charset="-128"/>
              </a:rPr>
              <a:t>ICT</a:t>
            </a:r>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活用推進及び校務の情報化</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■調査・統計等の削減統合等の検討</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■研修に関わる事業等の見直し</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■教育課程の編成・実施の工夫</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■学校内施設の開錠・施錠の分散化</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■事務職員の校務運営への参画推進</a:t>
            </a:r>
          </a:p>
        </p:txBody>
      </p:sp>
      <p:sp>
        <p:nvSpPr>
          <p:cNvPr id="28" name="四角形: 角を丸くする 27">
            <a:extLst>
              <a:ext uri="{FF2B5EF4-FFF2-40B4-BE49-F238E27FC236}">
                <a16:creationId xmlns:a16="http://schemas.microsoft.com/office/drawing/2014/main" id="{F66F08A7-B442-48A7-9166-844417A9D515}"/>
              </a:ext>
            </a:extLst>
          </p:cNvPr>
          <p:cNvSpPr/>
          <p:nvPr/>
        </p:nvSpPr>
        <p:spPr>
          <a:xfrm>
            <a:off x="360679" y="671160"/>
            <a:ext cx="1001593"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a:r>
              <a:rPr kumimoji="1" lang="ja-JP" altLang="en-US" sz="1400" b="1" dirty="0">
                <a:effectLst>
                  <a:outerShdw blurRad="38100" dist="38100" dir="2700000" algn="tl">
                    <a:srgbClr val="000000">
                      <a:alpha val="43137"/>
                    </a:srgbClr>
                  </a:outerShdw>
                </a:effectLst>
              </a:rPr>
              <a:t>柱１</a:t>
            </a:r>
          </a:p>
        </p:txBody>
      </p:sp>
      <p:sp>
        <p:nvSpPr>
          <p:cNvPr id="31" name="四角形: 角を丸くする 30">
            <a:extLst>
              <a:ext uri="{FF2B5EF4-FFF2-40B4-BE49-F238E27FC236}">
                <a16:creationId xmlns:a16="http://schemas.microsoft.com/office/drawing/2014/main" id="{AC9C3DD9-18E0-4102-85B4-604F7AE50C52}"/>
              </a:ext>
            </a:extLst>
          </p:cNvPr>
          <p:cNvSpPr/>
          <p:nvPr/>
        </p:nvSpPr>
        <p:spPr>
          <a:xfrm>
            <a:off x="650241" y="2285695"/>
            <a:ext cx="5918198" cy="243657"/>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Ins="36000" rtlCol="0" anchor="ctr"/>
          <a:lstStyle/>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a:t>
            </a:r>
            <a:r>
              <a:rPr kumimoji="1" lang="ja-JP" altLang="en-US" sz="1330" dirty="0">
                <a:solidFill>
                  <a:schemeClr val="tx1"/>
                </a:solidFill>
                <a:latin typeface="AR P丸ゴシック体E" panose="020F0900000000000000" pitchFamily="50" charset="-128"/>
                <a:ea typeface="AR P丸ゴシック体E" panose="020F0900000000000000" pitchFamily="50" charset="-128"/>
              </a:rPr>
              <a:t>勤務時間を意識した業務管理</a:t>
            </a:r>
          </a:p>
        </p:txBody>
      </p:sp>
      <p:sp>
        <p:nvSpPr>
          <p:cNvPr id="33" name="四角形: 角を丸くする 32">
            <a:extLst>
              <a:ext uri="{FF2B5EF4-FFF2-40B4-BE49-F238E27FC236}">
                <a16:creationId xmlns:a16="http://schemas.microsoft.com/office/drawing/2014/main" id="{D1795672-2826-4D32-8E81-8472AE54A93A}"/>
              </a:ext>
            </a:extLst>
          </p:cNvPr>
          <p:cNvSpPr/>
          <p:nvPr/>
        </p:nvSpPr>
        <p:spPr>
          <a:xfrm>
            <a:off x="360679" y="2288657"/>
            <a:ext cx="1001593"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a:r>
              <a:rPr kumimoji="1" lang="ja-JP" altLang="en-US" sz="1400" b="1" dirty="0">
                <a:effectLst>
                  <a:outerShdw blurRad="38100" dist="38100" dir="2700000" algn="tl">
                    <a:srgbClr val="000000">
                      <a:alpha val="43137"/>
                    </a:srgbClr>
                  </a:outerShdw>
                </a:effectLst>
              </a:rPr>
              <a:t>柱２</a:t>
            </a:r>
            <a:endParaRPr kumimoji="1" lang="en-US" altLang="ja-JP" sz="1400" b="1" dirty="0">
              <a:effectLst>
                <a:outerShdw blurRad="38100" dist="38100" dir="2700000" algn="tl">
                  <a:srgbClr val="000000">
                    <a:alpha val="43137"/>
                  </a:srgbClr>
                </a:outerShdw>
              </a:effectLst>
            </a:endParaRPr>
          </a:p>
        </p:txBody>
      </p:sp>
      <p:sp>
        <p:nvSpPr>
          <p:cNvPr id="37" name="四角形: 角を丸くする 36">
            <a:extLst>
              <a:ext uri="{FF2B5EF4-FFF2-40B4-BE49-F238E27FC236}">
                <a16:creationId xmlns:a16="http://schemas.microsoft.com/office/drawing/2014/main" id="{AC840054-3186-4C95-A896-F62F359847BB}"/>
              </a:ext>
            </a:extLst>
          </p:cNvPr>
          <p:cNvSpPr/>
          <p:nvPr/>
        </p:nvSpPr>
        <p:spPr>
          <a:xfrm>
            <a:off x="609600" y="3924417"/>
            <a:ext cx="5918200" cy="243657"/>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a:t>
            </a:r>
            <a:r>
              <a:rPr kumimoji="1" lang="ja-JP" altLang="en-US" sz="1330" dirty="0">
                <a:solidFill>
                  <a:schemeClr val="tx1"/>
                </a:solidFill>
                <a:latin typeface="AR P丸ゴシック体E" panose="020F0900000000000000" pitchFamily="50" charset="-128"/>
                <a:ea typeface="AR P丸ゴシック体E" panose="020F0900000000000000" pitchFamily="50" charset="-128"/>
              </a:rPr>
              <a:t>中学校における部活動の負担軽減</a:t>
            </a:r>
          </a:p>
        </p:txBody>
      </p:sp>
      <p:sp>
        <p:nvSpPr>
          <p:cNvPr id="39" name="四角形: 角を丸くする 38">
            <a:extLst>
              <a:ext uri="{FF2B5EF4-FFF2-40B4-BE49-F238E27FC236}">
                <a16:creationId xmlns:a16="http://schemas.microsoft.com/office/drawing/2014/main" id="{258E4252-5889-4863-A230-9FE6E4165D34}"/>
              </a:ext>
            </a:extLst>
          </p:cNvPr>
          <p:cNvSpPr/>
          <p:nvPr/>
        </p:nvSpPr>
        <p:spPr>
          <a:xfrm>
            <a:off x="352153" y="3924416"/>
            <a:ext cx="1001595" cy="243657"/>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a:r>
              <a:rPr kumimoji="1" lang="ja-JP" altLang="en-US" sz="1400" b="1" dirty="0">
                <a:effectLst>
                  <a:outerShdw blurRad="38100" dist="38100" dir="2700000" algn="tl">
                    <a:srgbClr val="000000">
                      <a:alpha val="43137"/>
                    </a:srgbClr>
                  </a:outerShdw>
                </a:effectLst>
              </a:rPr>
              <a:t>柱３</a:t>
            </a:r>
            <a:endParaRPr kumimoji="1" lang="en-US" altLang="ja-JP" sz="1400" b="1" dirty="0">
              <a:effectLst>
                <a:outerShdw blurRad="38100" dist="38100" dir="2700000" algn="tl">
                  <a:srgbClr val="000000">
                    <a:alpha val="43137"/>
                  </a:srgbClr>
                </a:outerShdw>
              </a:effectLst>
            </a:endParaRPr>
          </a:p>
        </p:txBody>
      </p:sp>
      <p:sp>
        <p:nvSpPr>
          <p:cNvPr id="23" name="四角形: 角を丸くする 22">
            <a:extLst>
              <a:ext uri="{FF2B5EF4-FFF2-40B4-BE49-F238E27FC236}">
                <a16:creationId xmlns:a16="http://schemas.microsoft.com/office/drawing/2014/main" id="{2ADF586E-AB21-4BFD-910D-20257AD49B23}"/>
              </a:ext>
            </a:extLst>
          </p:cNvPr>
          <p:cNvSpPr/>
          <p:nvPr/>
        </p:nvSpPr>
        <p:spPr>
          <a:xfrm>
            <a:off x="672784" y="5448837"/>
            <a:ext cx="5916017" cy="250171"/>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a:t>
            </a:r>
            <a:r>
              <a:rPr kumimoji="1" lang="ja-JP" altLang="en-US" sz="1330" dirty="0">
                <a:solidFill>
                  <a:schemeClr val="tx1"/>
                </a:solidFill>
                <a:latin typeface="AR P丸ゴシック体E" panose="020F0900000000000000" pitchFamily="50" charset="-128"/>
                <a:ea typeface="AR P丸ゴシック体E" panose="020F0900000000000000" pitchFamily="50" charset="-128"/>
              </a:rPr>
              <a:t>家庭・地域との連携・協働</a:t>
            </a:r>
          </a:p>
        </p:txBody>
      </p:sp>
      <p:sp>
        <p:nvSpPr>
          <p:cNvPr id="27" name="四角形: 角を丸くする 26">
            <a:extLst>
              <a:ext uri="{FF2B5EF4-FFF2-40B4-BE49-F238E27FC236}">
                <a16:creationId xmlns:a16="http://schemas.microsoft.com/office/drawing/2014/main" id="{F8DF7C51-85F3-4E99-9979-B82E4CF16F05}"/>
              </a:ext>
            </a:extLst>
          </p:cNvPr>
          <p:cNvSpPr/>
          <p:nvPr/>
        </p:nvSpPr>
        <p:spPr>
          <a:xfrm>
            <a:off x="360679" y="5451799"/>
            <a:ext cx="1001594" cy="250171"/>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a:r>
              <a:rPr kumimoji="1" lang="ja-JP" altLang="en-US" sz="1400" b="1" dirty="0">
                <a:effectLst>
                  <a:outerShdw blurRad="38100" dist="38100" dir="2700000" algn="tl">
                    <a:srgbClr val="000000">
                      <a:alpha val="43137"/>
                    </a:srgbClr>
                  </a:outerShdw>
                </a:effectLst>
              </a:rPr>
              <a:t>柱４</a:t>
            </a:r>
            <a:endParaRPr kumimoji="1" lang="en-US" altLang="ja-JP" sz="1400" b="1" dirty="0">
              <a:effectLst>
                <a:outerShdw blurRad="38100" dist="38100" dir="2700000" algn="tl">
                  <a:srgbClr val="000000">
                    <a:alpha val="43137"/>
                  </a:srgbClr>
                </a:outerShdw>
              </a:effectLst>
            </a:endParaRPr>
          </a:p>
        </p:txBody>
      </p:sp>
      <p:sp>
        <p:nvSpPr>
          <p:cNvPr id="36" name="正方形/長方形 35">
            <a:extLst>
              <a:ext uri="{FF2B5EF4-FFF2-40B4-BE49-F238E27FC236}">
                <a16:creationId xmlns:a16="http://schemas.microsoft.com/office/drawing/2014/main" id="{487B34D3-3D8D-48FD-BB31-A429E791F207}"/>
              </a:ext>
            </a:extLst>
          </p:cNvPr>
          <p:cNvSpPr/>
          <p:nvPr/>
        </p:nvSpPr>
        <p:spPr>
          <a:xfrm>
            <a:off x="487474" y="5780858"/>
            <a:ext cx="5961109" cy="1033540"/>
          </a:xfrm>
          <a:prstGeom prst="rect">
            <a:avLst/>
          </a:prstGeom>
        </p:spPr>
        <p:style>
          <a:lnRef idx="2">
            <a:schemeClr val="accent6"/>
          </a:lnRef>
          <a:fillRef idx="1">
            <a:schemeClr val="lt1"/>
          </a:fillRef>
          <a:effectRef idx="0">
            <a:schemeClr val="accent6"/>
          </a:effectRef>
          <a:fontRef idx="minor">
            <a:schemeClr val="dk1"/>
          </a:fontRef>
        </p:style>
        <p:txBody>
          <a:bodyPr lIns="36000" rIns="36000" rtlCol="0" anchor="ctr"/>
          <a:lstStyle/>
          <a:p>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■コミュニティ・スクールの推進</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■登下校・放課後・夜間見回り等の対応</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■相談体制の整備</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■部活動に関する地域との連携（再）</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■保護者及び地域住民、地域の関係機関・団体等への周知・啓発</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■家庭・地域・学校の役割の明確化</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pPr>
              <a:lnSpc>
                <a:spcPts val="1150"/>
              </a:lnSpc>
            </a:pP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pPr>
              <a:lnSpc>
                <a:spcPts val="1150"/>
              </a:lnSpc>
            </a:pP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pPr>
              <a:lnSpc>
                <a:spcPts val="1150"/>
              </a:lnSpc>
            </a:pPr>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　</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p:txBody>
      </p:sp>
      <p:sp>
        <p:nvSpPr>
          <p:cNvPr id="21" name="正方形/長方形 20">
            <a:extLst>
              <a:ext uri="{FF2B5EF4-FFF2-40B4-BE49-F238E27FC236}">
                <a16:creationId xmlns:a16="http://schemas.microsoft.com/office/drawing/2014/main" id="{90447842-5540-4498-BB9C-FD815ADDFF2D}"/>
              </a:ext>
            </a:extLst>
          </p:cNvPr>
          <p:cNvSpPr/>
          <p:nvPr/>
        </p:nvSpPr>
        <p:spPr>
          <a:xfrm>
            <a:off x="487475" y="2564243"/>
            <a:ext cx="5961109" cy="1233181"/>
          </a:xfrm>
          <a:prstGeom prst="rect">
            <a:avLst/>
          </a:prstGeom>
        </p:spPr>
        <p:style>
          <a:lnRef idx="2">
            <a:schemeClr val="accent6"/>
          </a:lnRef>
          <a:fillRef idx="1">
            <a:schemeClr val="lt1"/>
          </a:fillRef>
          <a:effectRef idx="0">
            <a:schemeClr val="accent6"/>
          </a:effectRef>
          <a:fontRef idx="minor">
            <a:schemeClr val="dk1"/>
          </a:fontRef>
        </p:style>
        <p:txBody>
          <a:bodyPr lIns="36000" rIns="36000" rtlCol="0" anchor="ctr"/>
          <a:lstStyle/>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■勤務時間の把握・分析・活用</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■勤務時間設定の適正化、休暇・休憩時間の確保</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■労働安全衛生管理の徹底</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■教師の意識改革</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■児童生徒の登校時間の設定</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■先進的事例の情報提供</a:t>
            </a:r>
            <a:endParaRPr kumimoji="1" lang="en-US" altLang="ja-JP" sz="11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100" dirty="0">
                <a:solidFill>
                  <a:schemeClr val="tx1"/>
                </a:solidFill>
                <a:latin typeface="AR P丸ゴシック体E" panose="020F0900000000000000" pitchFamily="50" charset="-128"/>
                <a:ea typeface="AR P丸ゴシック体E" panose="020F0900000000000000" pitchFamily="50" charset="-128"/>
              </a:rPr>
              <a:t>■取組における進捗状況の確認</a:t>
            </a:r>
          </a:p>
        </p:txBody>
      </p:sp>
      <p:sp>
        <p:nvSpPr>
          <p:cNvPr id="25" name="正方形/長方形 24">
            <a:extLst>
              <a:ext uri="{FF2B5EF4-FFF2-40B4-BE49-F238E27FC236}">
                <a16:creationId xmlns:a16="http://schemas.microsoft.com/office/drawing/2014/main" id="{63402EB6-C3BA-4518-A949-539CE47DEA4E}"/>
              </a:ext>
            </a:extLst>
          </p:cNvPr>
          <p:cNvSpPr/>
          <p:nvPr/>
        </p:nvSpPr>
        <p:spPr>
          <a:xfrm>
            <a:off x="456100" y="289162"/>
            <a:ext cx="6159499" cy="375296"/>
          </a:xfrm>
          <a:prstGeom prst="rect">
            <a:avLst/>
          </a:prstGeom>
        </p:spPr>
        <p:txBody>
          <a:bodyPr wrap="square">
            <a:spAutoFit/>
          </a:bodyPr>
          <a:lstStyle/>
          <a:p>
            <a:pPr algn="just">
              <a:lnSpc>
                <a:spcPts val="1100"/>
              </a:lnSpc>
            </a:pPr>
            <a:r>
              <a:rPr lang="ja-JP" altLang="en-US" sz="1000" dirty="0">
                <a:solidFill>
                  <a:srgbClr val="000000"/>
                </a:solidFill>
                <a:latin typeface="+mn-ea"/>
              </a:rPr>
              <a:t>　働き方に関する県・国の動向や教職員勤務実態調査の結果等を踏まえ、プランを策定しました。取組内容は、次の４つの柱です。</a:t>
            </a:r>
          </a:p>
        </p:txBody>
      </p:sp>
      <p:sp>
        <p:nvSpPr>
          <p:cNvPr id="17" name="正方形/長方形 16">
            <a:extLst>
              <a:ext uri="{FF2B5EF4-FFF2-40B4-BE49-F238E27FC236}">
                <a16:creationId xmlns:a16="http://schemas.microsoft.com/office/drawing/2014/main" id="{C5C33DD7-51A8-4380-9BB0-0811D2AC7CB4}"/>
              </a:ext>
            </a:extLst>
          </p:cNvPr>
          <p:cNvSpPr/>
          <p:nvPr/>
        </p:nvSpPr>
        <p:spPr>
          <a:xfrm>
            <a:off x="487978" y="7427606"/>
            <a:ext cx="5961109" cy="1559444"/>
          </a:xfrm>
          <a:prstGeom prst="rect">
            <a:avLst/>
          </a:prstGeom>
        </p:spPr>
        <p:style>
          <a:lnRef idx="2">
            <a:schemeClr val="accent6"/>
          </a:lnRef>
          <a:fillRef idx="1">
            <a:schemeClr val="lt1"/>
          </a:fillRef>
          <a:effectRef idx="0">
            <a:schemeClr val="accent6"/>
          </a:effectRef>
          <a:fontRef idx="minor">
            <a:schemeClr val="dk1"/>
          </a:fontRef>
        </p:style>
        <p:txBody>
          <a:bodyPr lIns="36000" rIns="36000" rtlCol="0" anchor="ctr"/>
          <a:lstStyle/>
          <a:p>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各学校における電話対応時間：７：３０～１７：３０</a:t>
            </a:r>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休日及び対応時間外の緊急連絡先：日南市役所守衛室</a:t>
            </a:r>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（３１－１１００）</a:t>
            </a:r>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電話対応時間内に学校と連絡がつかないとき：日南市教育委員会</a:t>
            </a:r>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r>
              <a:rPr kumimoji="1" lang="ja-JP" altLang="en-US" sz="1400" dirty="0">
                <a:solidFill>
                  <a:schemeClr val="tx1"/>
                </a:solidFill>
                <a:latin typeface="AR P丸ゴシック体E" panose="020F0900000000000000" pitchFamily="50" charset="-128"/>
                <a:ea typeface="AR P丸ゴシック体E" panose="020F0900000000000000" pitchFamily="50" charset="-128"/>
              </a:rPr>
              <a:t>　　　　　　　　　　　　　　　　　　　  　　　（３１－１１４４）</a:t>
            </a:r>
            <a:endParaRPr kumimoji="1" lang="en-US" altLang="ja-JP" sz="1400" dirty="0">
              <a:solidFill>
                <a:schemeClr val="tx1"/>
              </a:solidFill>
              <a:latin typeface="AR P丸ゴシック体E" panose="020F0900000000000000" pitchFamily="50" charset="-128"/>
              <a:ea typeface="AR P丸ゴシック体E" panose="020F0900000000000000" pitchFamily="50" charset="-128"/>
            </a:endParaRPr>
          </a:p>
          <a:p>
            <a:pPr>
              <a:lnSpc>
                <a:spcPts val="1150"/>
              </a:lnSpc>
            </a:pP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a:p>
            <a:pPr>
              <a:lnSpc>
                <a:spcPts val="1150"/>
              </a:lnSpc>
            </a:pPr>
            <a:r>
              <a:rPr kumimoji="1" lang="ja-JP" altLang="en-US" sz="1050" dirty="0">
                <a:solidFill>
                  <a:schemeClr val="tx1"/>
                </a:solidFill>
                <a:latin typeface="AR P丸ゴシック体E" panose="020F0900000000000000" pitchFamily="50" charset="-128"/>
                <a:ea typeface="AR P丸ゴシック体E" panose="020F0900000000000000" pitchFamily="50" charset="-128"/>
              </a:rPr>
              <a:t>　</a:t>
            </a:r>
            <a:endParaRPr kumimoji="1" lang="en-US" altLang="ja-JP" sz="1050" dirty="0">
              <a:solidFill>
                <a:schemeClr val="tx1"/>
              </a:solidFill>
              <a:latin typeface="AR P丸ゴシック体E" panose="020F0900000000000000" pitchFamily="50" charset="-128"/>
              <a:ea typeface="AR P丸ゴシック体E" panose="020F0900000000000000" pitchFamily="50" charset="-128"/>
            </a:endParaRPr>
          </a:p>
        </p:txBody>
      </p:sp>
      <p:sp>
        <p:nvSpPr>
          <p:cNvPr id="19" name="四角形: 角を丸くする 18">
            <a:extLst>
              <a:ext uri="{FF2B5EF4-FFF2-40B4-BE49-F238E27FC236}">
                <a16:creationId xmlns:a16="http://schemas.microsoft.com/office/drawing/2014/main" id="{3A64320F-1961-45BF-A039-D57C7546B965}"/>
              </a:ext>
            </a:extLst>
          </p:cNvPr>
          <p:cNvSpPr/>
          <p:nvPr/>
        </p:nvSpPr>
        <p:spPr>
          <a:xfrm>
            <a:off x="487472" y="7147451"/>
            <a:ext cx="5961109" cy="545804"/>
          </a:xfrm>
          <a:prstGeom prst="roundRect">
            <a:avLst>
              <a:gd name="adj" fmla="val 50000"/>
            </a:avLst>
          </a:prstGeom>
        </p:spPr>
        <p:style>
          <a:lnRef idx="2">
            <a:schemeClr val="accent6">
              <a:shade val="50000"/>
            </a:schemeClr>
          </a:lnRef>
          <a:fillRef idx="1">
            <a:schemeClr val="accent6"/>
          </a:fillRef>
          <a:effectRef idx="0">
            <a:schemeClr val="accent6"/>
          </a:effectRef>
          <a:fontRef idx="minor">
            <a:schemeClr val="lt1"/>
          </a:fontRef>
        </p:style>
        <p:txBody>
          <a:bodyPr lIns="0" rIns="0" rtlCol="0" anchor="ctr"/>
          <a:lstStyle/>
          <a:p>
            <a:pPr algn="ctr"/>
            <a:r>
              <a:rPr kumimoji="1" lang="ja-JP" altLang="en-US" sz="2000" b="1" dirty="0">
                <a:effectLst>
                  <a:outerShdw blurRad="38100" dist="38100" dir="2700000" algn="tl">
                    <a:srgbClr val="000000">
                      <a:alpha val="43137"/>
                    </a:srgbClr>
                  </a:outerShdw>
                </a:effectLst>
              </a:rPr>
              <a:t>学校における電話対応について</a:t>
            </a:r>
            <a:endParaRPr kumimoji="1" lang="en-US" altLang="ja-JP" sz="1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6270476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2145</TotalTime>
  <Words>315</Words>
  <Application>Microsoft Office PowerPoint</Application>
  <PresentationFormat>画面に合わせる (4:3)</PresentationFormat>
  <Paragraphs>115</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AR P丸ゴシック体E</vt:lpstr>
      <vt:lpstr>AR P丸ゴシック体M</vt:lpstr>
      <vt:lpstr>ＤＦ平成ゴシック体W5</vt:lpstr>
      <vt:lpstr>HG丸ｺﾞｼｯｸM-PRO</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根井 清</dc:creator>
  <cp:lastModifiedBy>甲斐　寿尚</cp:lastModifiedBy>
  <cp:revision>185</cp:revision>
  <cp:lastPrinted>2021-02-18T02:35:04Z</cp:lastPrinted>
  <dcterms:created xsi:type="dcterms:W3CDTF">2020-11-22T23:44:41Z</dcterms:created>
  <dcterms:modified xsi:type="dcterms:W3CDTF">2022-02-18T04:34:05Z</dcterms:modified>
</cp:coreProperties>
</file>