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6858000" cy="9906000" type="A4"/>
  <p:notesSz cx="7102475" cy="10233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234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77518" cy="513204"/>
          </a:xfrm>
          <a:prstGeom prst="rect">
            <a:avLst/>
          </a:prstGeom>
        </p:spPr>
        <p:txBody>
          <a:bodyPr vert="horz" lIns="94629" tIns="47312" rIns="94629" bIns="473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3305" y="4"/>
            <a:ext cx="3077518" cy="513204"/>
          </a:xfrm>
          <a:prstGeom prst="rect">
            <a:avLst/>
          </a:prstGeom>
        </p:spPr>
        <p:txBody>
          <a:bodyPr vert="horz" lIns="94629" tIns="47312" rIns="94629" bIns="47312" rtlCol="0"/>
          <a:lstStyle>
            <a:lvl1pPr algn="r">
              <a:defRPr sz="1200"/>
            </a:lvl1pPr>
          </a:lstStyle>
          <a:p>
            <a:fld id="{EEEBABFF-C6CE-4999-95D8-8E931C3EEF81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719825"/>
            <a:ext cx="3077518" cy="513204"/>
          </a:xfrm>
          <a:prstGeom prst="rect">
            <a:avLst/>
          </a:prstGeom>
        </p:spPr>
        <p:txBody>
          <a:bodyPr vert="horz" lIns="94629" tIns="47312" rIns="94629" bIns="473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3305" y="9719825"/>
            <a:ext cx="3077518" cy="513204"/>
          </a:xfrm>
          <a:prstGeom prst="rect">
            <a:avLst/>
          </a:prstGeom>
        </p:spPr>
        <p:txBody>
          <a:bodyPr vert="horz" lIns="94629" tIns="47312" rIns="94629" bIns="47312" rtlCol="0" anchor="b"/>
          <a:lstStyle>
            <a:lvl1pPr algn="r">
              <a:defRPr sz="1200"/>
            </a:lvl1pPr>
          </a:lstStyle>
          <a:p>
            <a:fld id="{AAA09F0E-E25E-4A4E-88B6-62425FA4C5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299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77518" cy="513204"/>
          </a:xfrm>
          <a:prstGeom prst="rect">
            <a:avLst/>
          </a:prstGeom>
        </p:spPr>
        <p:txBody>
          <a:bodyPr vert="horz" lIns="94629" tIns="47312" rIns="94629" bIns="473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305" y="4"/>
            <a:ext cx="3077518" cy="513204"/>
          </a:xfrm>
          <a:prstGeom prst="rect">
            <a:avLst/>
          </a:prstGeom>
        </p:spPr>
        <p:txBody>
          <a:bodyPr vert="horz" lIns="94629" tIns="47312" rIns="94629" bIns="47312" rtlCol="0"/>
          <a:lstStyle>
            <a:lvl1pPr algn="r">
              <a:defRPr sz="1200"/>
            </a:lvl1pPr>
          </a:lstStyle>
          <a:p>
            <a:fld id="{918EE2DC-975C-4687-AB05-F96924BC1B8C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29" tIns="47312" rIns="94629" bIns="473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580" y="4924473"/>
            <a:ext cx="5681317" cy="4028814"/>
          </a:xfrm>
          <a:prstGeom prst="rect">
            <a:avLst/>
          </a:prstGeom>
        </p:spPr>
        <p:txBody>
          <a:bodyPr vert="horz" lIns="94629" tIns="47312" rIns="94629" bIns="473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719825"/>
            <a:ext cx="3077518" cy="513204"/>
          </a:xfrm>
          <a:prstGeom prst="rect">
            <a:avLst/>
          </a:prstGeom>
        </p:spPr>
        <p:txBody>
          <a:bodyPr vert="horz" lIns="94629" tIns="47312" rIns="94629" bIns="473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305" y="9719825"/>
            <a:ext cx="3077518" cy="513204"/>
          </a:xfrm>
          <a:prstGeom prst="rect">
            <a:avLst/>
          </a:prstGeom>
        </p:spPr>
        <p:txBody>
          <a:bodyPr vert="horz" lIns="94629" tIns="47312" rIns="94629" bIns="47312" rtlCol="0" anchor="b"/>
          <a:lstStyle>
            <a:lvl1pPr algn="r">
              <a:defRPr sz="1200"/>
            </a:lvl1pPr>
          </a:lstStyle>
          <a:p>
            <a:fld id="{F0CAF13B-BB84-477A-AB20-8703E0B1A0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68958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603A-F80C-4961-8500-C195832BDEF4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504C4-389F-4E7C-9CA3-7DF7037E9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7549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603A-F80C-4961-8500-C195832BDEF4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504C4-389F-4E7C-9CA3-7DF7037E9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980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603A-F80C-4961-8500-C195832BDEF4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504C4-389F-4E7C-9CA3-7DF7037E9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923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603A-F80C-4961-8500-C195832BDEF4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504C4-389F-4E7C-9CA3-7DF7037E9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87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603A-F80C-4961-8500-C195832BDEF4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504C4-389F-4E7C-9CA3-7DF7037E9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43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603A-F80C-4961-8500-C195832BDEF4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504C4-389F-4E7C-9CA3-7DF7037E9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566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603A-F80C-4961-8500-C195832BDEF4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504C4-389F-4E7C-9CA3-7DF7037E9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149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603A-F80C-4961-8500-C195832BDEF4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504C4-389F-4E7C-9CA3-7DF7037E9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908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603A-F80C-4961-8500-C195832BDEF4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504C4-389F-4E7C-9CA3-7DF7037E9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386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603A-F80C-4961-8500-C195832BDEF4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504C4-389F-4E7C-9CA3-7DF7037E9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965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603A-F80C-4961-8500-C195832BDEF4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504C4-389F-4E7C-9CA3-7DF7037E9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7347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5603A-F80C-4961-8500-C195832BDEF4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504C4-389F-4E7C-9CA3-7DF7037E97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80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角丸四角形 59"/>
          <p:cNvSpPr/>
          <p:nvPr/>
        </p:nvSpPr>
        <p:spPr>
          <a:xfrm>
            <a:off x="356952" y="8501873"/>
            <a:ext cx="2315424" cy="792592"/>
          </a:xfrm>
          <a:prstGeom prst="roundRect">
            <a:avLst>
              <a:gd name="adj" fmla="val 9514"/>
            </a:avLst>
          </a:prstGeom>
          <a:solidFill>
            <a:srgbClr val="FF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" name="角丸四角形 23"/>
          <p:cNvSpPr/>
          <p:nvPr/>
        </p:nvSpPr>
        <p:spPr>
          <a:xfrm>
            <a:off x="2793000" y="7928514"/>
            <a:ext cx="2037759" cy="417853"/>
          </a:xfrm>
          <a:prstGeom prst="roundRect">
            <a:avLst/>
          </a:prstGeom>
          <a:solidFill>
            <a:srgbClr val="FF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5" name="角丸四角形 54"/>
          <p:cNvSpPr/>
          <p:nvPr/>
        </p:nvSpPr>
        <p:spPr>
          <a:xfrm>
            <a:off x="2810165" y="8409346"/>
            <a:ext cx="2020593" cy="380192"/>
          </a:xfrm>
          <a:prstGeom prst="roundRect">
            <a:avLst/>
          </a:prstGeom>
          <a:solidFill>
            <a:srgbClr val="FF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6" name="角丸四角形 55"/>
          <p:cNvSpPr/>
          <p:nvPr/>
        </p:nvSpPr>
        <p:spPr>
          <a:xfrm>
            <a:off x="2810166" y="8854137"/>
            <a:ext cx="2020592" cy="445890"/>
          </a:xfrm>
          <a:prstGeom prst="roundRect">
            <a:avLst/>
          </a:prstGeom>
          <a:solidFill>
            <a:srgbClr val="FF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7" name="角丸四角形 56"/>
          <p:cNvSpPr/>
          <p:nvPr/>
        </p:nvSpPr>
        <p:spPr>
          <a:xfrm>
            <a:off x="363526" y="7925967"/>
            <a:ext cx="2315424" cy="523384"/>
          </a:xfrm>
          <a:prstGeom prst="roundRect">
            <a:avLst>
              <a:gd name="adj" fmla="val 9514"/>
            </a:avLst>
          </a:prstGeom>
          <a:solidFill>
            <a:srgbClr val="FF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2FEAA743-62BC-45AF-A2BF-32DB0E22F196}"/>
              </a:ext>
            </a:extLst>
          </p:cNvPr>
          <p:cNvSpPr/>
          <p:nvPr/>
        </p:nvSpPr>
        <p:spPr>
          <a:xfrm>
            <a:off x="-9510" y="1140793"/>
            <a:ext cx="6877019" cy="654708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ea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-9510" y="563696"/>
            <a:ext cx="6877020" cy="2525956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05442" y="741407"/>
            <a:ext cx="508834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spc="300" dirty="0">
                <a:solidFill>
                  <a:srgbClr val="FFFF00"/>
                </a:solidFill>
                <a:ea typeface="メイリオ" panose="020B0604030504040204" pitchFamily="50" charset="-128"/>
              </a:rPr>
              <a:t>給付金</a:t>
            </a:r>
            <a:r>
              <a:rPr lang="ja-JP" altLang="en-US" sz="4000" b="1" spc="300" dirty="0">
                <a:solidFill>
                  <a:schemeClr val="bg1"/>
                </a:solidFill>
                <a:ea typeface="メイリオ" panose="020B0604030504040204" pitchFamily="50" charset="-128"/>
              </a:rPr>
              <a:t>の</a:t>
            </a:r>
            <a:endParaRPr lang="en-US" altLang="ja-JP" sz="5400" b="1" spc="300" dirty="0">
              <a:solidFill>
                <a:schemeClr val="bg1"/>
              </a:solidFill>
              <a:ea typeface="メイリオ" panose="020B0604030504040204" pitchFamily="50" charset="-128"/>
            </a:endParaRPr>
          </a:p>
          <a:p>
            <a:r>
              <a:rPr lang="ja-JP" altLang="en-US" sz="6600" b="1" spc="300" dirty="0">
                <a:solidFill>
                  <a:schemeClr val="bg1"/>
                </a:solidFill>
                <a:ea typeface="メイリオ" panose="020B0604030504040204" pitchFamily="50" charset="-128"/>
              </a:rPr>
              <a:t>サギ</a:t>
            </a:r>
            <a:r>
              <a:rPr lang="ja-JP" altLang="en-US" sz="3600" b="1" spc="300" dirty="0">
                <a:solidFill>
                  <a:schemeClr val="bg1"/>
                </a:solidFill>
                <a:ea typeface="メイリオ" panose="020B0604030504040204" pitchFamily="50" charset="-128"/>
              </a:rPr>
              <a:t>に</a:t>
            </a:r>
            <a:r>
              <a:rPr lang="ja-JP" altLang="en-US" sz="6600" b="1" spc="300" dirty="0">
                <a:solidFill>
                  <a:schemeClr val="bg1"/>
                </a:solidFill>
                <a:ea typeface="メイリオ" panose="020B0604030504040204" pitchFamily="50" charset="-128"/>
              </a:rPr>
              <a:t>注意</a:t>
            </a:r>
            <a:r>
              <a:rPr lang="en-US" altLang="ja-JP" sz="6600" b="1" spc="300" dirty="0">
                <a:solidFill>
                  <a:schemeClr val="bg1"/>
                </a:solidFill>
                <a:ea typeface="メイリオ" panose="020B0604030504040204" pitchFamily="50" charset="-128"/>
              </a:rPr>
              <a:t>!!</a:t>
            </a:r>
            <a:endParaRPr lang="ja-JP" altLang="en-US" sz="6600" b="1" spc="300" dirty="0">
              <a:solidFill>
                <a:schemeClr val="bg1"/>
              </a:solidFill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83127" y="4016175"/>
            <a:ext cx="25094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srgbClr val="000000"/>
                </a:solidFill>
                <a:ea typeface="メイリオ" panose="020B0604030504040204" pitchFamily="50" charset="-128"/>
              </a:rPr>
              <a:t>●</a:t>
            </a:r>
            <a:r>
              <a:rPr lang="ja-JP" altLang="en-US" sz="2000" b="1" dirty="0">
                <a:solidFill>
                  <a:srgbClr val="000000"/>
                </a:solidFill>
                <a:ea typeface="メイリオ" panose="020B0604030504040204" pitchFamily="50" charset="-128"/>
              </a:rPr>
              <a:t>通帳</a:t>
            </a:r>
            <a:endParaRPr lang="en-US" altLang="ja-JP" sz="2000" b="1" dirty="0">
              <a:solidFill>
                <a:srgbClr val="000000"/>
              </a:solidFill>
              <a:ea typeface="メイリオ" panose="020B0604030504040204" pitchFamily="50" charset="-128"/>
            </a:endParaRPr>
          </a:p>
          <a:p>
            <a:r>
              <a:rPr lang="ja-JP" altLang="en-US" sz="2000" b="1" dirty="0">
                <a:solidFill>
                  <a:srgbClr val="000000"/>
                </a:solidFill>
                <a:ea typeface="メイリオ" panose="020B0604030504040204" pitchFamily="50" charset="-128"/>
              </a:rPr>
              <a:t>●キャッシュカード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719854" y="7464974"/>
            <a:ext cx="5128968" cy="455337"/>
            <a:chOff x="183379" y="7546789"/>
            <a:chExt cx="3723188" cy="381702"/>
          </a:xfrm>
        </p:grpSpPr>
        <p:sp>
          <p:nvSpPr>
            <p:cNvPr id="26" name="角丸四角形 25"/>
            <p:cNvSpPr/>
            <p:nvPr/>
          </p:nvSpPr>
          <p:spPr>
            <a:xfrm>
              <a:off x="372265" y="7546789"/>
              <a:ext cx="3459969" cy="339047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ea typeface="メイリオ" panose="020B0604030504040204" pitchFamily="50" charset="-128"/>
              </a:endParaRPr>
            </a:p>
          </p:txBody>
        </p:sp>
        <p:sp>
          <p:nvSpPr>
            <p:cNvPr id="13" name="サブタイトル 2"/>
            <p:cNvSpPr txBox="1">
              <a:spLocks/>
            </p:cNvSpPr>
            <p:nvPr/>
          </p:nvSpPr>
          <p:spPr>
            <a:xfrm>
              <a:off x="183379" y="7608804"/>
              <a:ext cx="3723188" cy="3196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400" b="1" dirty="0">
                  <a:solidFill>
                    <a:schemeClr val="bg1"/>
                  </a:solidFill>
                  <a:ea typeface="メイリオ" panose="020B0604030504040204" pitchFamily="50" charset="-128"/>
                </a:rPr>
                <a:t>「怪しいな？」と思ったら遠慮なくご相談ください</a:t>
              </a:r>
              <a:endParaRPr lang="en-US" altLang="ja-JP" sz="1400" b="1" dirty="0">
                <a:solidFill>
                  <a:schemeClr val="bg1"/>
                </a:solidFill>
                <a:ea typeface="メイリオ" panose="020B0604030504040204" pitchFamily="50" charset="-128"/>
              </a:endParaRPr>
            </a:p>
          </p:txBody>
        </p:sp>
      </p:grpSp>
      <p:pic>
        <p:nvPicPr>
          <p:cNvPr id="15" name="図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321" y="9483916"/>
            <a:ext cx="882522" cy="315167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5887222" y="9545850"/>
            <a:ext cx="93937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dirty="0">
                <a:ea typeface="メイリオ" panose="020B0604030504040204" pitchFamily="50" charset="-128"/>
              </a:rPr>
              <a:t>令和２年５月</a:t>
            </a:r>
          </a:p>
        </p:txBody>
      </p:sp>
      <p:sp>
        <p:nvSpPr>
          <p:cNvPr id="23" name="サブタイトル 2"/>
          <p:cNvSpPr txBox="1">
            <a:spLocks/>
          </p:cNvSpPr>
          <p:nvPr/>
        </p:nvSpPr>
        <p:spPr>
          <a:xfrm>
            <a:off x="1040170" y="8021915"/>
            <a:ext cx="1239302" cy="2725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2000" b="1" dirty="0">
              <a:solidFill>
                <a:srgbClr val="FF0000"/>
              </a:solidFill>
              <a:ea typeface="メイリオ" panose="020B0604030504040204" pitchFamily="50" charset="-128"/>
            </a:endParaRPr>
          </a:p>
        </p:txBody>
      </p:sp>
      <p:pic>
        <p:nvPicPr>
          <p:cNvPr id="32" name="図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3" y="903411"/>
            <a:ext cx="1923063" cy="1801763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932"/>
          <a:stretch/>
        </p:blipFill>
        <p:spPr>
          <a:xfrm>
            <a:off x="102813" y="9434431"/>
            <a:ext cx="2730271" cy="1235760"/>
          </a:xfrm>
          <a:prstGeom prst="rect">
            <a:avLst/>
          </a:prstGeom>
        </p:spPr>
      </p:pic>
      <p:sp>
        <p:nvSpPr>
          <p:cNvPr id="35" name="テキスト ボックス 34"/>
          <p:cNvSpPr txBox="1"/>
          <p:nvPr/>
        </p:nvSpPr>
        <p:spPr>
          <a:xfrm>
            <a:off x="404274" y="9520135"/>
            <a:ext cx="2455773" cy="309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ea typeface="メイリオ" panose="020B0604030504040204" pitchFamily="50" charset="-128"/>
              </a:rPr>
              <a:t>総務省  給付金</a:t>
            </a:r>
          </a:p>
        </p:txBody>
      </p:sp>
      <p:sp>
        <p:nvSpPr>
          <p:cNvPr id="37" name="サブタイトル 2"/>
          <p:cNvSpPr txBox="1">
            <a:spLocks/>
          </p:cNvSpPr>
          <p:nvPr/>
        </p:nvSpPr>
        <p:spPr>
          <a:xfrm>
            <a:off x="2885030" y="8449350"/>
            <a:ext cx="1665904" cy="32688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b="1" dirty="0">
                <a:ea typeface="メイリオ" panose="020B0604030504040204" pitchFamily="50" charset="-128"/>
              </a:rPr>
              <a:t>お近くの</a:t>
            </a:r>
            <a:r>
              <a:rPr lang="ja-JP" altLang="en-US" b="1" dirty="0">
                <a:solidFill>
                  <a:srgbClr val="FF0000"/>
                </a:solidFill>
                <a:ea typeface="メイリオ" panose="020B0604030504040204" pitchFamily="50" charset="-128"/>
              </a:rPr>
              <a:t>警察署</a:t>
            </a:r>
            <a:endParaRPr lang="en-US" altLang="ja-JP" b="1" dirty="0">
              <a:solidFill>
                <a:srgbClr val="FF0000"/>
              </a:solidFill>
              <a:ea typeface="メイリオ" panose="020B0604030504040204" pitchFamily="50" charset="-128"/>
            </a:endParaRPr>
          </a:p>
        </p:txBody>
      </p:sp>
      <p:sp>
        <p:nvSpPr>
          <p:cNvPr id="38" name="サブタイトル 2"/>
          <p:cNvSpPr txBox="1">
            <a:spLocks/>
          </p:cNvSpPr>
          <p:nvPr/>
        </p:nvSpPr>
        <p:spPr>
          <a:xfrm>
            <a:off x="2744021" y="7994260"/>
            <a:ext cx="2086738" cy="30642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b="1" dirty="0">
                <a:ea typeface="メイリオ" panose="020B0604030504040204" pitchFamily="50" charset="-128"/>
              </a:rPr>
              <a:t>お住まいの</a:t>
            </a:r>
            <a:r>
              <a:rPr lang="ja-JP" altLang="en-US" b="1" dirty="0">
                <a:solidFill>
                  <a:srgbClr val="FF0000"/>
                </a:solidFill>
                <a:ea typeface="メイリオ" panose="020B0604030504040204" pitchFamily="50" charset="-128"/>
              </a:rPr>
              <a:t>市区町村</a:t>
            </a:r>
            <a:endParaRPr lang="en-US" altLang="ja-JP" sz="2800" b="1" dirty="0">
              <a:solidFill>
                <a:srgbClr val="FF0000"/>
              </a:solidFill>
              <a:ea typeface="メイリオ" panose="020B060403050404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195388" y="4951885"/>
            <a:ext cx="7050412" cy="2315973"/>
            <a:chOff x="166421" y="4127077"/>
            <a:chExt cx="7050412" cy="2608414"/>
          </a:xfrm>
        </p:grpSpPr>
        <p:sp>
          <p:nvSpPr>
            <p:cNvPr id="7" name="角丸四角形 6"/>
            <p:cNvSpPr/>
            <p:nvPr/>
          </p:nvSpPr>
          <p:spPr>
            <a:xfrm>
              <a:off x="166421" y="4127077"/>
              <a:ext cx="6485467" cy="2608414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ea typeface="メイリオ" panose="020B0604030504040204" pitchFamily="50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290709" y="4244544"/>
              <a:ext cx="6256268" cy="727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b="1" dirty="0">
                  <a:ea typeface="メイリオ" panose="020B0604030504040204" pitchFamily="50" charset="-128"/>
                </a:rPr>
                <a:t>市区町村や総務省などが以下を行うことは</a:t>
              </a:r>
              <a:endParaRPr lang="en-US" altLang="ja-JP" b="1" dirty="0">
                <a:ea typeface="メイリオ" panose="020B0604030504040204" pitchFamily="50" charset="-128"/>
              </a:endParaRPr>
            </a:p>
            <a:p>
              <a:pPr algn="ctr"/>
              <a:r>
                <a:rPr lang="ja-JP" altLang="en-US" b="1" u="sng" dirty="0">
                  <a:solidFill>
                    <a:srgbClr val="FF0000"/>
                  </a:solidFill>
                  <a:ea typeface="メイリオ" panose="020B0604030504040204" pitchFamily="50" charset="-128"/>
                </a:rPr>
                <a:t>絶対にありません</a:t>
              </a:r>
              <a:endParaRPr lang="en-US" altLang="ja-JP" b="1" dirty="0">
                <a:ea typeface="メイリオ" panose="020B0604030504040204" pitchFamily="50" charset="-128"/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956558" y="5473924"/>
              <a:ext cx="6260275" cy="415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63525" indent="-263525"/>
              <a:r>
                <a:rPr lang="ja-JP" altLang="en-US" b="1" dirty="0">
                  <a:ea typeface="メイリオ" panose="020B0604030504040204" pitchFamily="50" charset="-128"/>
                </a:rPr>
                <a:t>受給にあたり、</a:t>
              </a:r>
              <a:r>
                <a:rPr lang="ja-JP" altLang="en-US" b="1" u="sng" dirty="0">
                  <a:ea typeface="メイリオ" panose="020B0604030504040204" pitchFamily="50" charset="-128"/>
                </a:rPr>
                <a:t>手数料の振込み</a:t>
              </a:r>
              <a:r>
                <a:rPr lang="ja-JP" altLang="en-US" b="1" dirty="0">
                  <a:ea typeface="メイリオ" panose="020B0604030504040204" pitchFamily="50" charset="-128"/>
                </a:rPr>
                <a:t>を求めること</a:t>
              </a:r>
              <a:endParaRPr lang="en-US" altLang="ja-JP" b="1" dirty="0">
                <a:ea typeface="メイリオ" panose="020B0604030504040204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927452" y="4986661"/>
              <a:ext cx="5440968" cy="415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b="1" u="sng" dirty="0">
                  <a:ea typeface="メイリオ" panose="020B0604030504040204" pitchFamily="50" charset="-128"/>
                </a:rPr>
                <a:t>現金自動預払機（</a:t>
              </a:r>
              <a:r>
                <a:rPr lang="en-US" altLang="ja-JP" b="1" u="sng" dirty="0">
                  <a:ea typeface="メイリオ" panose="020B0604030504040204" pitchFamily="50" charset="-128"/>
                </a:rPr>
                <a:t>ATM</a:t>
              </a:r>
              <a:r>
                <a:rPr lang="ja-JP" altLang="en-US" b="1" u="sng" dirty="0">
                  <a:ea typeface="メイリオ" panose="020B0604030504040204" pitchFamily="50" charset="-128"/>
                </a:rPr>
                <a:t>）の操作</a:t>
              </a:r>
              <a:r>
                <a:rPr lang="ja-JP" altLang="en-US" b="1" dirty="0">
                  <a:ea typeface="メイリオ" panose="020B0604030504040204" pitchFamily="50" charset="-128"/>
                </a:rPr>
                <a:t>をお願いすること</a:t>
              </a:r>
              <a:endParaRPr lang="en-US" altLang="ja-JP" b="1" dirty="0">
                <a:ea typeface="メイリオ" panose="020B0604030504040204" pitchFamily="50" charset="-128"/>
              </a:endParaRPr>
            </a:p>
          </p:txBody>
        </p:sp>
        <p:sp>
          <p:nvSpPr>
            <p:cNvPr id="2" name="乗算 1"/>
            <p:cNvSpPr/>
            <p:nvPr/>
          </p:nvSpPr>
          <p:spPr>
            <a:xfrm>
              <a:off x="462322" y="4950914"/>
              <a:ext cx="441071" cy="441974"/>
            </a:xfrm>
            <a:prstGeom prst="mathMultiply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0" name="乗算 39"/>
            <p:cNvSpPr/>
            <p:nvPr/>
          </p:nvSpPr>
          <p:spPr>
            <a:xfrm>
              <a:off x="462322" y="5424139"/>
              <a:ext cx="441071" cy="441974"/>
            </a:xfrm>
            <a:prstGeom prst="mathMultiply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39" name="乗算 38"/>
            <p:cNvSpPr/>
            <p:nvPr/>
          </p:nvSpPr>
          <p:spPr>
            <a:xfrm>
              <a:off x="462321" y="5921583"/>
              <a:ext cx="441071" cy="441974"/>
            </a:xfrm>
            <a:prstGeom prst="mathMultiply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945926" y="5870798"/>
              <a:ext cx="5503429" cy="727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b="1" dirty="0">
                  <a:ea typeface="メイリオ" panose="020B0604030504040204" pitchFamily="50" charset="-128"/>
                </a:rPr>
                <a:t>メールを送り、</a:t>
              </a:r>
              <a:r>
                <a:rPr lang="ja-JP" altLang="en-US" b="1" u="sng" dirty="0">
                  <a:ea typeface="メイリオ" panose="020B0604030504040204" pitchFamily="50" charset="-128"/>
                </a:rPr>
                <a:t>ＵＲＬをクリックして申請手続き</a:t>
              </a:r>
              <a:r>
                <a:rPr lang="ja-JP" altLang="en-US" b="1" dirty="0">
                  <a:ea typeface="メイリオ" panose="020B0604030504040204" pitchFamily="50" charset="-128"/>
                </a:rPr>
                <a:t>を求めること</a:t>
              </a:r>
              <a:endParaRPr lang="en-US" altLang="ja-JP" b="1" dirty="0">
                <a:ea typeface="メイリオ" panose="020B0604030504040204" pitchFamily="50" charset="-128"/>
              </a:endParaRPr>
            </a:p>
          </p:txBody>
        </p:sp>
      </p:grp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613EFC78-B95A-4FEB-9952-87E29FCB96F1}"/>
              </a:ext>
            </a:extLst>
          </p:cNvPr>
          <p:cNvSpPr txBox="1"/>
          <p:nvPr/>
        </p:nvSpPr>
        <p:spPr>
          <a:xfrm>
            <a:off x="404274" y="4048936"/>
            <a:ext cx="2209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srgbClr val="000000"/>
                </a:solidFill>
                <a:ea typeface="メイリオ" panose="020B0604030504040204" pitchFamily="50" charset="-128"/>
              </a:rPr>
              <a:t>●</a:t>
            </a:r>
            <a:r>
              <a:rPr lang="ja-JP" altLang="en-US" sz="2000" b="1" dirty="0">
                <a:solidFill>
                  <a:srgbClr val="000000"/>
                </a:solidFill>
                <a:ea typeface="メイリオ" panose="020B0604030504040204" pitchFamily="50" charset="-128"/>
              </a:rPr>
              <a:t>暗証番号</a:t>
            </a:r>
            <a:endParaRPr lang="en-US" altLang="ja-JP" sz="2000" b="1" dirty="0">
              <a:solidFill>
                <a:srgbClr val="000000"/>
              </a:solidFill>
              <a:ea typeface="メイリオ" panose="020B0604030504040204" pitchFamily="50" charset="-128"/>
            </a:endParaRPr>
          </a:p>
          <a:p>
            <a:r>
              <a:rPr lang="ja-JP" altLang="en-US" sz="2000" b="1" dirty="0">
                <a:solidFill>
                  <a:srgbClr val="000000"/>
                </a:solidFill>
                <a:ea typeface="メイリオ" panose="020B0604030504040204" pitchFamily="50" charset="-128"/>
              </a:rPr>
              <a:t>●口座番号</a:t>
            </a:r>
            <a:endParaRPr lang="en-US" altLang="ja-JP" sz="2000" b="1" dirty="0">
              <a:solidFill>
                <a:srgbClr val="000000"/>
              </a:solidFill>
              <a:ea typeface="メイリオ" panose="020B0604030504040204" pitchFamily="50" charset="-128"/>
            </a:endParaRPr>
          </a:p>
        </p:txBody>
      </p:sp>
      <p:sp>
        <p:nvSpPr>
          <p:cNvPr id="48" name="サブタイトル 2">
            <a:extLst>
              <a:ext uri="{FF2B5EF4-FFF2-40B4-BE49-F238E27FC236}">
                <a16:creationId xmlns:a16="http://schemas.microsoft.com/office/drawing/2014/main" id="{C119D68E-3ACD-4C1E-B911-83489F5824CE}"/>
              </a:ext>
            </a:extLst>
          </p:cNvPr>
          <p:cNvSpPr txBox="1">
            <a:spLocks/>
          </p:cNvSpPr>
          <p:nvPr/>
        </p:nvSpPr>
        <p:spPr>
          <a:xfrm>
            <a:off x="363526" y="8025104"/>
            <a:ext cx="1617341" cy="21739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b="1" dirty="0">
                <a:ea typeface="メイリオ" panose="020B0604030504040204" pitchFamily="50" charset="-128"/>
              </a:rPr>
              <a:t>消費者ホットライン</a:t>
            </a:r>
            <a:endParaRPr lang="en-US" altLang="ja-JP" sz="1000" b="1" dirty="0">
              <a:ea typeface="メイリオ" panose="020B0604030504040204" pitchFamily="50" charset="-128"/>
            </a:endParaRPr>
          </a:p>
          <a:p>
            <a:endParaRPr lang="en-US" altLang="ja-JP" sz="1100" b="1" dirty="0"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62259" y="102031"/>
            <a:ext cx="6333480" cy="461665"/>
          </a:xfrm>
          <a:prstGeom prst="rect">
            <a:avLst/>
          </a:prstGeom>
          <a:noFill/>
          <a:ln w="15875">
            <a:noFill/>
          </a:ln>
        </p:spPr>
        <p:txBody>
          <a:bodyPr wrap="square" rtlCol="0" anchor="ctr">
            <a:spAutoFit/>
          </a:bodyPr>
          <a:lstStyle/>
          <a:p>
            <a:pPr algn="dist"/>
            <a:r>
              <a:rPr lang="ja-JP" altLang="en-US" sz="2400" b="1" dirty="0">
                <a:solidFill>
                  <a:srgbClr val="FF0000"/>
                </a:solidFill>
                <a:ea typeface="メイリオ" panose="020B0604030504040204" pitchFamily="50" charset="-128"/>
              </a:rPr>
              <a:t>特別定額給付金</a:t>
            </a:r>
            <a:r>
              <a:rPr lang="ja-JP" altLang="en-US" sz="1600" b="1" dirty="0">
                <a:ea typeface="メイリオ" panose="020B0604030504040204" pitchFamily="50" charset="-128"/>
              </a:rPr>
              <a:t>に関するお知らせ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13EFC78-B95A-4FEB-9952-87E29FCB96F1}"/>
              </a:ext>
            </a:extLst>
          </p:cNvPr>
          <p:cNvSpPr txBox="1"/>
          <p:nvPr/>
        </p:nvSpPr>
        <p:spPr>
          <a:xfrm>
            <a:off x="-204053" y="3230740"/>
            <a:ext cx="746534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800" b="1" dirty="0">
                <a:solidFill>
                  <a:srgbClr val="FF0000"/>
                </a:solidFill>
                <a:ea typeface="メイリオ" panose="020B0604030504040204" pitchFamily="50" charset="-128"/>
              </a:rPr>
              <a:t>絶対に教えない！渡さない！</a:t>
            </a:r>
          </a:p>
        </p:txBody>
      </p:sp>
      <p:sp>
        <p:nvSpPr>
          <p:cNvPr id="49" name="サブタイトル 2"/>
          <p:cNvSpPr txBox="1">
            <a:spLocks/>
          </p:cNvSpPr>
          <p:nvPr/>
        </p:nvSpPr>
        <p:spPr>
          <a:xfrm>
            <a:off x="2908215" y="8896609"/>
            <a:ext cx="824818" cy="36935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b="1" dirty="0">
                <a:ea typeface="メイリオ" panose="020B0604030504040204" pitchFamily="50" charset="-128"/>
              </a:rPr>
              <a:t>警察相談専用電話</a:t>
            </a:r>
            <a:endParaRPr lang="en-US" altLang="ja-JP" sz="2400" b="1" dirty="0">
              <a:solidFill>
                <a:srgbClr val="FF0000"/>
              </a:solidFill>
              <a:ea typeface="メイリオ" panose="020B0604030504040204" pitchFamily="50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613EFC78-B95A-4FEB-9952-87E29FCB96F1}"/>
              </a:ext>
            </a:extLst>
          </p:cNvPr>
          <p:cNvSpPr txBox="1"/>
          <p:nvPr/>
        </p:nvSpPr>
        <p:spPr>
          <a:xfrm>
            <a:off x="4592589" y="4158799"/>
            <a:ext cx="21701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srgbClr val="000000"/>
                </a:solidFill>
                <a:ea typeface="メイリオ" panose="020B0604030504040204" pitchFamily="50" charset="-128"/>
              </a:rPr>
              <a:t>●</a:t>
            </a:r>
            <a:r>
              <a:rPr lang="ja-JP" altLang="en-US" sz="2000" b="1" dirty="0">
                <a:solidFill>
                  <a:srgbClr val="000000"/>
                </a:solidFill>
                <a:ea typeface="メイリオ" panose="020B0604030504040204" pitchFamily="50" charset="-128"/>
              </a:rPr>
              <a:t>マイナンバー</a:t>
            </a:r>
          </a:p>
        </p:txBody>
      </p:sp>
      <p:sp>
        <p:nvSpPr>
          <p:cNvPr id="58" name="サブタイトル 2">
            <a:extLst>
              <a:ext uri="{FF2B5EF4-FFF2-40B4-BE49-F238E27FC236}">
                <a16:creationId xmlns:a16="http://schemas.microsoft.com/office/drawing/2014/main" id="{C119D68E-3ACD-4C1E-B911-83489F5824CE}"/>
              </a:ext>
            </a:extLst>
          </p:cNvPr>
          <p:cNvSpPr txBox="1">
            <a:spLocks/>
          </p:cNvSpPr>
          <p:nvPr/>
        </p:nvSpPr>
        <p:spPr>
          <a:xfrm>
            <a:off x="1795493" y="7981036"/>
            <a:ext cx="825979" cy="38496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400" b="1" dirty="0">
                <a:solidFill>
                  <a:srgbClr val="FF0000"/>
                </a:solidFill>
                <a:ea typeface="メイリオ" panose="020B0604030504040204" pitchFamily="50" charset="-128"/>
              </a:rPr>
              <a:t>188</a:t>
            </a:r>
            <a:endParaRPr lang="en-US" altLang="ja-JP" sz="1100" b="1" dirty="0">
              <a:ea typeface="メイリオ" panose="020B0604030504040204" pitchFamily="50" charset="-128"/>
            </a:endParaRPr>
          </a:p>
        </p:txBody>
      </p:sp>
      <p:cxnSp>
        <p:nvCxnSpPr>
          <p:cNvPr id="18" name="直線コネクタ 17"/>
          <p:cNvCxnSpPr/>
          <p:nvPr/>
        </p:nvCxnSpPr>
        <p:spPr>
          <a:xfrm flipV="1">
            <a:off x="380739" y="3814611"/>
            <a:ext cx="6143628" cy="31454"/>
          </a:xfrm>
          <a:prstGeom prst="line">
            <a:avLst/>
          </a:prstGeom>
          <a:ln w="104775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図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943" y="8040253"/>
            <a:ext cx="1771912" cy="1257435"/>
          </a:xfrm>
          <a:prstGeom prst="rect">
            <a:avLst/>
          </a:prstGeom>
        </p:spPr>
      </p:pic>
      <p:sp>
        <p:nvSpPr>
          <p:cNvPr id="41" name="サブタイトル 2">
            <a:extLst>
              <a:ext uri="{FF2B5EF4-FFF2-40B4-BE49-F238E27FC236}">
                <a16:creationId xmlns:a16="http://schemas.microsoft.com/office/drawing/2014/main" id="{C119D68E-3ACD-4C1E-B911-83489F5824CE}"/>
              </a:ext>
            </a:extLst>
          </p:cNvPr>
          <p:cNvSpPr txBox="1">
            <a:spLocks/>
          </p:cNvSpPr>
          <p:nvPr/>
        </p:nvSpPr>
        <p:spPr>
          <a:xfrm>
            <a:off x="356952" y="8532691"/>
            <a:ext cx="2315423" cy="13676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新型コロナウイルス給付金関連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213502" y="2614623"/>
            <a:ext cx="17035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300" dirty="0">
                <a:solidFill>
                  <a:schemeClr val="bg1"/>
                </a:solidFill>
                <a:ea typeface="メイリオ" panose="020B0604030504040204" pitchFamily="50" charset="-128"/>
              </a:rPr>
              <a:t>（詐欺）</a:t>
            </a:r>
            <a:endParaRPr lang="en-US" altLang="ja-JP" sz="2400" b="1" spc="300" dirty="0">
              <a:solidFill>
                <a:schemeClr val="bg1"/>
              </a:solidFill>
              <a:ea typeface="メイリオ" panose="020B0604030504040204" pitchFamily="50" charset="-128"/>
            </a:endParaRPr>
          </a:p>
        </p:txBody>
      </p:sp>
      <p:sp>
        <p:nvSpPr>
          <p:cNvPr id="51" name="サブタイトル 2">
            <a:extLst>
              <a:ext uri="{FF2B5EF4-FFF2-40B4-BE49-F238E27FC236}">
                <a16:creationId xmlns:a16="http://schemas.microsoft.com/office/drawing/2014/main" id="{C119D68E-3ACD-4C1E-B911-83489F5824CE}"/>
              </a:ext>
            </a:extLst>
          </p:cNvPr>
          <p:cNvSpPr txBox="1">
            <a:spLocks/>
          </p:cNvSpPr>
          <p:nvPr/>
        </p:nvSpPr>
        <p:spPr>
          <a:xfrm>
            <a:off x="322713" y="8920360"/>
            <a:ext cx="2406651" cy="50114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altLang="ja-JP" sz="2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0120-213-188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b="1" dirty="0">
              <a:ea typeface="メイリオ" panose="020B0604030504040204" pitchFamily="50" charset="-128"/>
            </a:endParaRPr>
          </a:p>
        </p:txBody>
      </p:sp>
      <p:sp>
        <p:nvSpPr>
          <p:cNvPr id="52" name="サブタイトル 2">
            <a:extLst>
              <a:ext uri="{FF2B5EF4-FFF2-40B4-BE49-F238E27FC236}">
                <a16:creationId xmlns:a16="http://schemas.microsoft.com/office/drawing/2014/main" id="{C119D68E-3ACD-4C1E-B911-83489F5824CE}"/>
              </a:ext>
            </a:extLst>
          </p:cNvPr>
          <p:cNvSpPr txBox="1">
            <a:spLocks/>
          </p:cNvSpPr>
          <p:nvPr/>
        </p:nvSpPr>
        <p:spPr>
          <a:xfrm>
            <a:off x="793855" y="8695669"/>
            <a:ext cx="1787179" cy="18469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消費者ホットライン</a:t>
            </a:r>
            <a:endParaRPr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9" name="サブタイトル 2"/>
          <p:cNvSpPr txBox="1">
            <a:spLocks/>
          </p:cNvSpPr>
          <p:nvPr/>
        </p:nvSpPr>
        <p:spPr>
          <a:xfrm>
            <a:off x="3625829" y="8870380"/>
            <a:ext cx="1161250" cy="40702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400" b="1" dirty="0">
                <a:solidFill>
                  <a:srgbClr val="FF0000"/>
                </a:solidFill>
                <a:ea typeface="メイリオ" panose="020B0604030504040204" pitchFamily="50" charset="-128"/>
              </a:rPr>
              <a:t>#9110</a:t>
            </a:r>
          </a:p>
        </p:txBody>
      </p:sp>
      <p:sp>
        <p:nvSpPr>
          <p:cNvPr id="61" name="サブタイトル 2">
            <a:extLst>
              <a:ext uri="{FF2B5EF4-FFF2-40B4-BE49-F238E27FC236}">
                <a16:creationId xmlns:a16="http://schemas.microsoft.com/office/drawing/2014/main" id="{C119D68E-3ACD-4C1E-B911-83489F5824CE}"/>
              </a:ext>
            </a:extLst>
          </p:cNvPr>
          <p:cNvSpPr txBox="1">
            <a:spLocks/>
          </p:cNvSpPr>
          <p:nvPr/>
        </p:nvSpPr>
        <p:spPr>
          <a:xfrm>
            <a:off x="113513" y="8184450"/>
            <a:ext cx="2086738" cy="21739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b="1" dirty="0">
                <a:ea typeface="メイリオ" panose="020B0604030504040204" pitchFamily="50" charset="-128"/>
              </a:rPr>
              <a:t>（局番なしの３桁）</a:t>
            </a:r>
            <a:endParaRPr lang="en-US" altLang="ja-JP" sz="1000" b="1" dirty="0">
              <a:ea typeface="メイリオ" panose="020B0604030504040204" pitchFamily="50" charset="-128"/>
            </a:endParaRPr>
          </a:p>
          <a:p>
            <a:endParaRPr lang="en-US" altLang="ja-JP" sz="1100" b="1" dirty="0">
              <a:ea typeface="メイリオ" panose="020B0604030504040204" pitchFamily="50" charset="-128"/>
            </a:endParaRPr>
          </a:p>
        </p:txBody>
      </p:sp>
      <p:pic>
        <p:nvPicPr>
          <p:cNvPr id="54" name="図 5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778" y="9484204"/>
            <a:ext cx="1000748" cy="314879"/>
          </a:xfrm>
          <a:prstGeom prst="rect">
            <a:avLst/>
          </a:prstGeom>
        </p:spPr>
      </p:pic>
      <p:pic>
        <p:nvPicPr>
          <p:cNvPr id="62" name="図 61">
            <a:extLst>
              <a:ext uri="{FF2B5EF4-FFF2-40B4-BE49-F238E27FC236}">
                <a16:creationId xmlns:a16="http://schemas.microsoft.com/office/drawing/2014/main" id="{FF850313-097B-4639-90E5-2BCDBE2EEC6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7015" y="9479275"/>
            <a:ext cx="871807" cy="31492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155254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896</TotalTime>
  <Words>131</Words>
  <Application>Microsoft Office PowerPoint</Application>
  <PresentationFormat>A4 210 x 297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給付金を装った 詐欺に注意を！</dc:title>
  <dc:creator>栗田　昌之(016317)</dc:creator>
  <cp:lastModifiedBy>平山　賢司</cp:lastModifiedBy>
  <cp:revision>121</cp:revision>
  <cp:lastPrinted>2020-05-08T04:10:16Z</cp:lastPrinted>
  <dcterms:created xsi:type="dcterms:W3CDTF">2020-04-13T16:47:41Z</dcterms:created>
  <dcterms:modified xsi:type="dcterms:W3CDTF">2020-05-08T04:11:10Z</dcterms:modified>
</cp:coreProperties>
</file>