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2"/>
  </p:sldMasterIdLst>
  <p:notesMasterIdLst>
    <p:notesMasterId r:id="rId3"/>
  </p:notesMasterIdLst>
  <p:sldIdLst>
    <p:sldId id="269" r:id="rId4"/>
    <p:sldId id="272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A1D"/>
    <a:srgbClr val="342923"/>
    <a:srgbClr val="EB6E32"/>
    <a:srgbClr val="C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7"/>
    <p:restoredTop sz="94660"/>
  </p:normalViewPr>
  <p:slideViewPr>
    <p:cSldViewPr snapToGrid="0">
      <p:cViewPr>
        <p:scale>
          <a:sx n="90" d="100"/>
          <a:sy n="90" d="100"/>
        </p:scale>
        <p:origin x="-1242" y="-72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38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06C-1610-344A-8517-FC67EF8E0368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1039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040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41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42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3E80-6616-704B-89E2-9862441CB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8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2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01707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1F0-ACF5-A34B-8E32-06EA60F45002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10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CA0B-E292-6949-8E55-4FA0741ED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7BA91F0-ACF5-A34B-8E32-06EA60F45002}" type="datetimeFigureOut">
              <a:rPr kumimoji="1" lang="ja-JP" altLang="en-US" smtClean="0"/>
              <a:pPr/>
              <a:t>2026/2/3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0315CA0B-E292-6949-8E55-4FA0741E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jpeg" /><Relationship Id="rId18" Type="http://schemas.openxmlformats.org/officeDocument/2006/relationships/image" Target="../media/image18.jpeg" /><Relationship Id="rId19" Type="http://schemas.openxmlformats.org/officeDocument/2006/relationships/image" Target="../media/image19.jpeg" /><Relationship Id="rId20" Type="http://schemas.openxmlformats.org/officeDocument/2006/relationships/image" Target="../media/image20.jpeg" /><Relationship Id="rId21" Type="http://schemas.openxmlformats.org/officeDocument/2006/relationships/image" Target="../media/image21.png" /><Relationship Id="rId22" Type="http://schemas.openxmlformats.org/officeDocument/2006/relationships/image" Target="../media/image22.png" /><Relationship Id="rId23" Type="http://schemas.openxmlformats.org/officeDocument/2006/relationships/slideLayout" Target="../slideLayouts/slideLayout2.xml" /><Relationship Id="rId24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23.jpeg" /><Relationship Id="rId2" Type="http://schemas.openxmlformats.org/officeDocument/2006/relationships/image" Target="../media/image24.pn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Relationship Id="rId6" Type="http://schemas.openxmlformats.org/officeDocument/2006/relationships/image" Target="../media/image28.png" /><Relationship Id="rId7" Type="http://schemas.openxmlformats.org/officeDocument/2006/relationships/slideLayout" Target="../slideLayouts/slideLayout2.xml" /><Relationship Id="rId8" Type="http://schemas.openxmlformats.org/officeDocument/2006/relationships/notesSlide" Target="../notesSlides/notesSlid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図 3" descr="図形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"/>
            <a:ext cx="7559718" cy="10691752"/>
          </a:xfrm>
          <a:prstGeom prst="rect">
            <a:avLst/>
          </a:prstGeom>
        </p:spPr>
      </p:pic>
      <p:pic>
        <p:nvPicPr>
          <p:cNvPr id="1045" name="図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8453" y="4287269"/>
            <a:ext cx="20190" cy="5040000"/>
          </a:xfrm>
          <a:prstGeom prst="rect">
            <a:avLst/>
          </a:prstGeom>
        </p:spPr>
      </p:pic>
      <p:grpSp>
        <p:nvGrpSpPr>
          <p:cNvPr id="1046" name="グループ化 68"/>
          <p:cNvGrpSpPr/>
          <p:nvPr/>
        </p:nvGrpSpPr>
        <p:grpSpPr>
          <a:xfrm>
            <a:off x="0" y="1873118"/>
            <a:ext cx="7559675" cy="1353113"/>
            <a:chOff x="0" y="1873118"/>
            <a:chExt cx="7559675" cy="1353113"/>
          </a:xfrm>
        </p:grpSpPr>
        <p:pic>
          <p:nvPicPr>
            <p:cNvPr id="1047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73118"/>
              <a:ext cx="7559675" cy="1353113"/>
            </a:xfrm>
            <a:prstGeom prst="rect">
              <a:avLst/>
            </a:prstGeom>
          </p:spPr>
        </p:pic>
        <p:grpSp>
          <p:nvGrpSpPr>
            <p:cNvPr id="1048" name="グループ化 8"/>
            <p:cNvGrpSpPr/>
            <p:nvPr/>
          </p:nvGrpSpPr>
          <p:grpSpPr>
            <a:xfrm>
              <a:off x="430989" y="2335867"/>
              <a:ext cx="2191308" cy="693919"/>
              <a:chOff x="420087" y="2336291"/>
              <a:chExt cx="2191308" cy="693919"/>
            </a:xfrm>
          </p:grpSpPr>
          <p:sp>
            <p:nvSpPr>
              <p:cNvPr id="1049" name="テキスト ボックス 6"/>
              <p:cNvSpPr txBox="1"/>
              <p:nvPr/>
            </p:nvSpPr>
            <p:spPr>
              <a:xfrm>
                <a:off x="420087" y="2336291"/>
                <a:ext cx="2191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保育所等に通っていない</a:t>
                </a:r>
                <a:endParaRPr kumimoji="1" lang="ja-JP" altLang="en-US" sz="10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1050" name="テキスト ボックス 7"/>
              <p:cNvSpPr txBox="1"/>
              <p:nvPr/>
            </p:nvSpPr>
            <p:spPr>
              <a:xfrm>
                <a:off x="420130" y="2506990"/>
                <a:ext cx="2191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0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ヶ月～満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歳未満</a:t>
                </a: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が</a:t>
                </a:r>
                <a:b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</a:b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対象</a:t>
                </a:r>
                <a:endParaRPr kumimoji="1"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051" name="テキスト ボックス 9"/>
            <p:cNvSpPr txBox="1"/>
            <p:nvPr/>
          </p:nvSpPr>
          <p:spPr>
            <a:xfrm>
              <a:off x="2688323" y="2224330"/>
              <a:ext cx="2183027" cy="8896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月</a:t>
              </a:r>
              <a:r>
                <a:rPr lang="en-US" altLang="ja-JP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10</a:t>
              </a:r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時間までの範囲</a:t>
              </a: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で​</a:t>
              </a:r>
              <a:b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時間単位で利用が可能​</a:t>
              </a:r>
              <a:endParaRPr kumimoji="1" lang="ja-JP" altLang="en-US" sz="1400" b="1">
                <a:solidFill>
                  <a:srgbClr val="623A1D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052" name="テキスト ボックス 10"/>
            <p:cNvSpPr txBox="1"/>
            <p:nvPr/>
          </p:nvSpPr>
          <p:spPr>
            <a:xfrm>
              <a:off x="4937376" y="2224330"/>
              <a:ext cx="2217824" cy="8896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ja-JP" altLang="en-US" sz="1400" b="1">
                  <a:solidFill>
                    <a:srgbClr val="EB6E32"/>
                  </a:solidFill>
                  <a:latin typeface="Meiryo UI"/>
                  <a:ea typeface="Meiryo UI"/>
                </a:rPr>
                <a:t>１時間３００円​</a:t>
              </a:r>
              <a:r>
                <a:rPr lang="ja-JP" altLang="en-US" sz="1400" b="1">
                  <a:solidFill>
                    <a:srgbClr val="623A1D"/>
                  </a:solidFill>
                  <a:latin typeface="Meiryo UI"/>
                  <a:ea typeface="Meiryo UI"/>
                </a:rPr>
                <a:t>で</a:t>
              </a:r>
              <a:br>
                <a:rPr lang="ja-JP" altLang="en-US" sz="1400" b="1"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>
                  <a:solidFill>
                    <a:srgbClr val="623A1D"/>
                  </a:solidFill>
                  <a:latin typeface="Meiryo UI"/>
                  <a:ea typeface="Meiryo UI"/>
                </a:rPr>
                <a:t>利用可能​​</a:t>
              </a:r>
              <a:endParaRPr kumimoji="1" lang="ja-JP" altLang="en-US" sz="1400" b="1">
                <a:solidFill>
                  <a:srgbClr val="623A1D"/>
                </a:solidFill>
                <a:latin typeface="Meiryo UI"/>
                <a:ea typeface="Meiryo UI"/>
              </a:endParaRPr>
            </a:p>
          </p:txBody>
        </p:sp>
      </p:grpSp>
      <p:pic>
        <p:nvPicPr>
          <p:cNvPr id="1053" name="図 13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48" y="4271080"/>
            <a:ext cx="410400" cy="410400"/>
          </a:xfrm>
          <a:prstGeom prst="rect">
            <a:avLst/>
          </a:prstGeom>
        </p:spPr>
      </p:pic>
      <p:pic>
        <p:nvPicPr>
          <p:cNvPr id="1054" name="図 16" descr="アイコン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09" y="4283680"/>
            <a:ext cx="700230" cy="169200"/>
          </a:xfrm>
          <a:prstGeom prst="rect">
            <a:avLst/>
          </a:prstGeom>
        </p:spPr>
      </p:pic>
      <p:sp>
        <p:nvSpPr>
          <p:cNvPr id="1055" name="テキスト ボックス 17"/>
          <p:cNvSpPr txBox="1"/>
          <p:nvPr/>
        </p:nvSpPr>
        <p:spPr>
          <a:xfrm>
            <a:off x="1008846" y="4511040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右記の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次元コードを読み込み、つうえんポータルにアクセスし、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その画面にてお住まいの自治体を選択し、利用申請をしてください。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56" name="テキスト ボックス 19"/>
          <p:cNvSpPr txBox="1"/>
          <p:nvPr/>
        </p:nvSpPr>
        <p:spPr>
          <a:xfrm>
            <a:off x="5555914" y="49714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つうえんポータル</a:t>
            </a:r>
          </a:p>
        </p:txBody>
      </p:sp>
      <p:pic>
        <p:nvPicPr>
          <p:cNvPr id="1057" name="図 22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" y="5340347"/>
            <a:ext cx="410400" cy="410400"/>
          </a:xfrm>
          <a:prstGeom prst="rect">
            <a:avLst/>
          </a:prstGeom>
        </p:spPr>
      </p:pic>
      <p:pic>
        <p:nvPicPr>
          <p:cNvPr id="1058" name="図 24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09" y="5340347"/>
            <a:ext cx="1228652" cy="169200"/>
          </a:xfrm>
          <a:prstGeom prst="rect">
            <a:avLst/>
          </a:prstGeom>
        </p:spPr>
      </p:pic>
      <p:pic>
        <p:nvPicPr>
          <p:cNvPr id="1059" name="図 26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309" y="5618563"/>
            <a:ext cx="160975" cy="160975"/>
          </a:xfrm>
          <a:prstGeom prst="rect">
            <a:avLst/>
          </a:prstGeom>
        </p:spPr>
      </p:pic>
      <p:sp>
        <p:nvSpPr>
          <p:cNvPr id="1060" name="テキスト ボックス 27"/>
          <p:cNvSpPr txBox="1"/>
          <p:nvPr/>
        </p:nvSpPr>
        <p:spPr>
          <a:xfrm>
            <a:off x="1257284" y="5583751"/>
            <a:ext cx="3619516" cy="6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利用の認定を受けると、「アカウント発行のお知らせ」という件名の メールが届きます。メール内に記載されている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をクリックし、パスワードのリセット申請をしてください。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61" name="テキスト ボックス 28"/>
          <p:cNvSpPr txBox="1"/>
          <p:nvPr/>
        </p:nvSpPr>
        <p:spPr>
          <a:xfrm>
            <a:off x="1257284" y="6464339"/>
            <a:ext cx="3659902" cy="76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その後、もう</a:t>
            </a:r>
            <a:r>
              <a:rPr lang="en-US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通「パスワードリセットのご案内」という件名のメールが届きます。</a:t>
            </a:r>
            <a:b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をクリックし、パスワードをリセットしてください。​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62" name="図 30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488" y="6485625"/>
            <a:ext cx="162000" cy="162000"/>
          </a:xfrm>
          <a:prstGeom prst="rect">
            <a:avLst/>
          </a:prstGeom>
        </p:spPr>
      </p:pic>
      <p:pic>
        <p:nvPicPr>
          <p:cNvPr id="1063" name="図 32" descr="黒い背景に白い文字がある&#10;&#10;AI 生成コンテンツは誤りを含む可能性があります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788" y="5176705"/>
            <a:ext cx="403521" cy="151320"/>
          </a:xfrm>
          <a:prstGeom prst="rect">
            <a:avLst/>
          </a:prstGeom>
        </p:spPr>
      </p:pic>
      <p:pic>
        <p:nvPicPr>
          <p:cNvPr id="1064" name="図 33" descr="黒い背景に白い文字がある&#10;&#10;AI 生成コンテンツは誤りを含む可能性があります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788" y="7346665"/>
            <a:ext cx="403521" cy="151320"/>
          </a:xfrm>
          <a:prstGeom prst="rect">
            <a:avLst/>
          </a:prstGeom>
        </p:spPr>
      </p:pic>
      <p:pic>
        <p:nvPicPr>
          <p:cNvPr id="1065" name="図 37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348" y="7483072"/>
            <a:ext cx="410400" cy="410400"/>
          </a:xfrm>
          <a:prstGeom prst="rect">
            <a:avLst/>
          </a:prstGeom>
        </p:spPr>
      </p:pic>
      <p:pic>
        <p:nvPicPr>
          <p:cNvPr id="1066" name="図 39" descr="時計, 挿絵, カップ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9739" y="7507424"/>
            <a:ext cx="676800" cy="169200"/>
          </a:xfrm>
          <a:prstGeom prst="rect">
            <a:avLst/>
          </a:prstGeom>
        </p:spPr>
      </p:pic>
      <p:sp>
        <p:nvSpPr>
          <p:cNvPr id="1067" name="テキスト ボックス 40"/>
          <p:cNvSpPr txBox="1"/>
          <p:nvPr/>
        </p:nvSpPr>
        <p:spPr>
          <a:xfrm>
            <a:off x="1008846" y="7741933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パスワードのリセットが完了すると、その画面からそのままログインすることができます。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068" name="グループ化 44"/>
          <p:cNvGrpSpPr/>
          <p:nvPr/>
        </p:nvGrpSpPr>
        <p:grpSpPr>
          <a:xfrm>
            <a:off x="1008846" y="8172820"/>
            <a:ext cx="2516818" cy="720000"/>
            <a:chOff x="1008846" y="8188768"/>
            <a:chExt cx="2516818" cy="720000"/>
          </a:xfrm>
        </p:grpSpPr>
        <p:pic>
          <p:nvPicPr>
            <p:cNvPr id="1069" name="図 42" descr="QR コード&#10;&#10;AI 生成コンテンツは誤りを含む可能性があります。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05664" y="8188768"/>
              <a:ext cx="720000" cy="720000"/>
            </a:xfrm>
            <a:prstGeom prst="rect">
              <a:avLst/>
            </a:prstGeom>
          </p:spPr>
        </p:pic>
        <p:sp>
          <p:nvSpPr>
            <p:cNvPr id="1070" name="テキスト ボックス 43"/>
            <p:cNvSpPr txBox="1"/>
            <p:nvPr/>
          </p:nvSpPr>
          <p:spPr>
            <a:xfrm>
              <a:off x="1008846" y="8348713"/>
              <a:ext cx="1796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右の</a:t>
              </a:r>
              <a:r>
                <a:rPr lang="en" altLang="ja-JP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次元コードからも</a:t>
              </a:r>
              <a:b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ログイン画面にアクセスできます。 </a:t>
              </a:r>
              <a:endPara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1071" name="図 46" descr="黒い背景に白い文字がある&#10;&#10;AI 生成コンテンツは誤りを含む可能性があります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788" y="7341628"/>
            <a:ext cx="403521" cy="151320"/>
          </a:xfrm>
          <a:prstGeom prst="rect">
            <a:avLst/>
          </a:prstGeom>
        </p:spPr>
      </p:pic>
      <p:pic>
        <p:nvPicPr>
          <p:cNvPr id="1072" name="図 50" descr="アイコン&#10;&#10;AI 生成コンテンツは誤りを含む可能性があります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348" y="9067917"/>
            <a:ext cx="410400" cy="410400"/>
          </a:xfrm>
          <a:prstGeom prst="rect">
            <a:avLst/>
          </a:prstGeom>
        </p:spPr>
      </p:pic>
      <p:pic>
        <p:nvPicPr>
          <p:cNvPr id="1073" name="図 51" descr="黒い背景に白い文字がある&#10;&#10;AI 生成コンテンツは誤りを含む可能性があります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788" y="8913754"/>
            <a:ext cx="403521" cy="151320"/>
          </a:xfrm>
          <a:prstGeom prst="rect">
            <a:avLst/>
          </a:prstGeom>
        </p:spPr>
      </p:pic>
      <p:pic>
        <p:nvPicPr>
          <p:cNvPr id="1074" name="図 53" descr="アイコン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3708" y="9070347"/>
            <a:ext cx="702831" cy="169200"/>
          </a:xfrm>
          <a:prstGeom prst="rect">
            <a:avLst/>
          </a:prstGeom>
        </p:spPr>
      </p:pic>
      <p:sp>
        <p:nvSpPr>
          <p:cNvPr id="1075" name="テキスト ボックス 54"/>
          <p:cNvSpPr txBox="1"/>
          <p:nvPr/>
        </p:nvSpPr>
        <p:spPr>
          <a:xfrm>
            <a:off x="1008846" y="9304407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ログイン後、希望する施設を検索し、 初回面談の予約を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 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76" name="図 63" descr="挿絵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22299" y="3585399"/>
            <a:ext cx="2315077" cy="273600"/>
          </a:xfrm>
          <a:prstGeom prst="rect">
            <a:avLst/>
          </a:prstGeom>
        </p:spPr>
      </p:pic>
      <p:sp>
        <p:nvSpPr>
          <p:cNvPr id="1077" name="テキスト ボックス 64"/>
          <p:cNvSpPr txBox="1"/>
          <p:nvPr/>
        </p:nvSpPr>
        <p:spPr>
          <a:xfrm>
            <a:off x="2397087" y="1421461"/>
            <a:ext cx="2827835" cy="30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申請受付開始​　</a:t>
            </a:r>
            <a:r>
              <a:rPr lang="en-US" altLang="ja-JP" sz="1400" b="1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2026</a:t>
            </a:r>
            <a:r>
              <a:rPr lang="ja-JP" altLang="en-US" sz="1400" b="1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年3月1６日​</a:t>
            </a:r>
            <a:endParaRPr kumimoji="1" lang="ja-JP" altLang="en-US" sz="1400" b="1">
              <a:solidFill>
                <a:srgbClr val="EB6E3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78" name="図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84768" y="5618546"/>
            <a:ext cx="2102400" cy="830448"/>
          </a:xfrm>
          <a:prstGeom prst="rect">
            <a:avLst/>
          </a:prstGeom>
        </p:spPr>
      </p:pic>
      <p:pic>
        <p:nvPicPr>
          <p:cNvPr id="1079" name="図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91386" y="6499054"/>
            <a:ext cx="2102400" cy="883008"/>
          </a:xfrm>
          <a:prstGeom prst="rect">
            <a:avLst/>
          </a:prstGeom>
        </p:spPr>
      </p:pic>
      <p:pic>
        <p:nvPicPr>
          <p:cNvPr id="1080" name="図 38" descr="グラフィカル ユーザー インターフェイス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01899" y="7783869"/>
            <a:ext cx="2125324" cy="1161635"/>
          </a:xfrm>
          <a:prstGeom prst="rect">
            <a:avLst/>
          </a:prstGeom>
        </p:spPr>
      </p:pic>
      <p:pic>
        <p:nvPicPr>
          <p:cNvPr id="1081" name="図 4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03223" y="9065074"/>
            <a:ext cx="2123999" cy="1192147"/>
          </a:xfrm>
          <a:prstGeom prst="rect">
            <a:avLst/>
          </a:prstGeom>
        </p:spPr>
      </p:pic>
      <p:pic>
        <p:nvPicPr>
          <p:cNvPr id="1082" name="図 11" descr="テキスト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0165" y="369305"/>
            <a:ext cx="3589177" cy="878928"/>
          </a:xfrm>
          <a:prstGeom prst="rect">
            <a:avLst/>
          </a:prstGeom>
        </p:spPr>
      </p:pic>
      <p:pic>
        <p:nvPicPr>
          <p:cNvPr id="1083" name="図 2" descr="QR コード&#10;&#10;AI 生成コンテンツは誤りを含む可能性があります。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82585" y="42836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図 2" descr="タイムライン が含まれている画像&#10;&#10;AI 生成コンテンツは誤りを含む可能性があります。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"/>
            <a:ext cx="7560000" cy="10692150"/>
          </a:xfrm>
          <a:prstGeom prst="rect">
            <a:avLst/>
          </a:prstGeom>
        </p:spPr>
      </p:pic>
      <p:pic>
        <p:nvPicPr>
          <p:cNvPr id="1090" name="図 3" descr="文字が書かれている&#10;&#10;AI 生成コンテンツは誤りを含む可能性があります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00" y="8963537"/>
            <a:ext cx="947181" cy="231533"/>
          </a:xfrm>
          <a:prstGeom prst="rect">
            <a:avLst/>
          </a:prstGeom>
        </p:spPr>
      </p:pic>
      <p:sp>
        <p:nvSpPr>
          <p:cNvPr id="1091" name="テキスト ボックス 4"/>
          <p:cNvSpPr txBox="1"/>
          <p:nvPr/>
        </p:nvSpPr>
        <p:spPr>
          <a:xfrm>
            <a:off x="178689" y="9282493"/>
            <a:ext cx="1906109" cy="306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宮崎県日南市 こども課​</a:t>
            </a:r>
            <a:endParaRPr kumimoji="1" lang="ja-JP" altLang="en-US" sz="1400" b="1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092" name="グループ化 15"/>
          <p:cNvGrpSpPr/>
          <p:nvPr/>
        </p:nvGrpSpPr>
        <p:grpSpPr>
          <a:xfrm>
            <a:off x="266400" y="9563864"/>
            <a:ext cx="4162015" cy="323165"/>
            <a:chOff x="266400" y="9563864"/>
            <a:chExt cx="4162015" cy="323165"/>
          </a:xfrm>
        </p:grpSpPr>
        <p:pic>
          <p:nvPicPr>
            <p:cNvPr id="1093" name="図 6" descr="挿絵 が含まれている画像&#10;&#10;AI 生成コンテンツは誤りを含む可能性があります。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400" y="9622846"/>
              <a:ext cx="205200" cy="205200"/>
            </a:xfrm>
            <a:prstGeom prst="rect">
              <a:avLst/>
            </a:prstGeom>
          </p:spPr>
        </p:pic>
        <p:sp>
          <p:nvSpPr>
            <p:cNvPr id="1094" name="テキスト ボックス 7"/>
            <p:cNvSpPr txBox="1"/>
            <p:nvPr/>
          </p:nvSpPr>
          <p:spPr>
            <a:xfrm>
              <a:off x="416814" y="9563864"/>
              <a:ext cx="1555051" cy="32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0987-31-1131</a:t>
              </a:r>
              <a:endParaRPr kumimoji="1" lang="ja-JP" altLang="en-US" sz="15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095" name="テキスト ボックス 8"/>
            <p:cNvSpPr txBox="1"/>
            <p:nvPr/>
          </p:nvSpPr>
          <p:spPr>
            <a:xfrm>
              <a:off x="1836039" y="9617724"/>
              <a:ext cx="2590590" cy="214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受付時間 </a:t>
              </a:r>
              <a:r>
                <a:rPr lang="en-US" altLang="ja-JP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8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：30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～</a:t>
              </a:r>
              <a:r>
                <a:rPr lang="en-US" altLang="ja-JP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17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：15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（土日祝・年末年始を除く）</a:t>
              </a:r>
              <a:endParaRPr kumimoji="1" lang="ja-JP" altLang="en-US" sz="8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1096" name="グループ化 16"/>
          <p:cNvGrpSpPr/>
          <p:nvPr/>
        </p:nvGrpSpPr>
        <p:grpSpPr>
          <a:xfrm>
            <a:off x="266400" y="9840227"/>
            <a:ext cx="2103449" cy="276999"/>
            <a:chOff x="266400" y="9836914"/>
            <a:chExt cx="2103449" cy="276999"/>
          </a:xfrm>
        </p:grpSpPr>
      </p:grpSp>
      <p:grpSp>
        <p:nvGrpSpPr>
          <p:cNvPr id="1097" name="グループ化 26"/>
          <p:cNvGrpSpPr/>
          <p:nvPr/>
        </p:nvGrpSpPr>
        <p:grpSpPr>
          <a:xfrm>
            <a:off x="266400" y="5130174"/>
            <a:ext cx="7025267" cy="844660"/>
            <a:chOff x="266400" y="5130174"/>
            <a:chExt cx="7025267" cy="844660"/>
          </a:xfrm>
        </p:grpSpPr>
        <p:grpSp>
          <p:nvGrpSpPr>
            <p:cNvPr id="1098" name="グループ化 24"/>
            <p:cNvGrpSpPr/>
            <p:nvPr/>
          </p:nvGrpSpPr>
          <p:grpSpPr>
            <a:xfrm>
              <a:off x="266400" y="5130174"/>
              <a:ext cx="3079397" cy="276999"/>
              <a:chOff x="266400" y="5146218"/>
              <a:chExt cx="3079397" cy="276999"/>
            </a:xfrm>
          </p:grpSpPr>
          <p:pic>
            <p:nvPicPr>
              <p:cNvPr id="1099" name="図 18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00" name="テキスト ボックス 19"/>
              <p:cNvSpPr txBox="1"/>
              <p:nvPr/>
            </p:nvSpPr>
            <p:spPr>
              <a:xfrm>
                <a:off x="541824" y="5146218"/>
                <a:ext cx="2803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パスワードリセットのメールが届きません。​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1101" name="グループ化 25"/>
            <p:cNvGrpSpPr/>
            <p:nvPr/>
          </p:nvGrpSpPr>
          <p:grpSpPr>
            <a:xfrm>
              <a:off x="266400" y="5492971"/>
              <a:ext cx="7025267" cy="481863"/>
              <a:chOff x="266400" y="5492971"/>
              <a:chExt cx="7025267" cy="481863"/>
            </a:xfrm>
          </p:grpSpPr>
          <p:pic>
            <p:nvPicPr>
              <p:cNvPr id="1102" name="図 21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03" name="テキスト ボックス 23"/>
              <p:cNvSpPr txBox="1"/>
              <p:nvPr/>
            </p:nvSpPr>
            <p:spPr>
              <a:xfrm>
                <a:off x="541824" y="5492971"/>
                <a:ext cx="6749843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迷惑メールフォルダを確認してください。また、パスワードリセット申請時に入力したメールアドレスが登録時と異なる可能性があります。登録した可能性のある別のメールアドレスをお試しください。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1104" name="グループ化 27"/>
          <p:cNvGrpSpPr/>
          <p:nvPr/>
        </p:nvGrpSpPr>
        <p:grpSpPr>
          <a:xfrm>
            <a:off x="266400" y="6302230"/>
            <a:ext cx="7025267" cy="854727"/>
            <a:chOff x="266400" y="5130174"/>
            <a:chExt cx="7025267" cy="854727"/>
          </a:xfrm>
        </p:grpSpPr>
        <p:grpSp>
          <p:nvGrpSpPr>
            <p:cNvPr id="1105" name="グループ化 28"/>
            <p:cNvGrpSpPr/>
            <p:nvPr/>
          </p:nvGrpSpPr>
          <p:grpSpPr>
            <a:xfrm>
              <a:off x="266400" y="5130174"/>
              <a:ext cx="2760400" cy="276999"/>
              <a:chOff x="266400" y="5146218"/>
              <a:chExt cx="2760400" cy="276999"/>
            </a:xfrm>
          </p:grpSpPr>
          <p:pic>
            <p:nvPicPr>
              <p:cNvPr id="1106" name="図 32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07" name="テキスト ボックス 33"/>
              <p:cNvSpPr txBox="1"/>
              <p:nvPr/>
            </p:nvSpPr>
            <p:spPr>
              <a:xfrm>
                <a:off x="541824" y="5146218"/>
                <a:ext cx="248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パスワードを忘れてしまったのですが。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1108" name="グループ化 29"/>
            <p:cNvGrpSpPr/>
            <p:nvPr/>
          </p:nvGrpSpPr>
          <p:grpSpPr>
            <a:xfrm>
              <a:off x="266400" y="5492971"/>
              <a:ext cx="7025267" cy="491930"/>
              <a:chOff x="266400" y="5492971"/>
              <a:chExt cx="7025267" cy="491930"/>
            </a:xfrm>
          </p:grpSpPr>
          <p:pic>
            <p:nvPicPr>
              <p:cNvPr id="1109" name="図 30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10" name="テキスト ボックス 31"/>
              <p:cNvSpPr txBox="1"/>
              <p:nvPr/>
            </p:nvSpPr>
            <p:spPr>
              <a:xfrm>
                <a:off x="541824" y="5492971"/>
                <a:ext cx="6749843" cy="49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ログイン画面にある 「パスワードをお忘れの方はこちら」 をクリックし、手順に沿ってパスワードのリセットを行ってください。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1111" name="グループ化 34"/>
          <p:cNvGrpSpPr/>
          <p:nvPr/>
        </p:nvGrpSpPr>
        <p:grpSpPr>
          <a:xfrm>
            <a:off x="266400" y="7484353"/>
            <a:ext cx="7025267" cy="649542"/>
            <a:chOff x="266400" y="5130174"/>
            <a:chExt cx="7025267" cy="649542"/>
          </a:xfrm>
        </p:grpSpPr>
        <p:grpSp>
          <p:nvGrpSpPr>
            <p:cNvPr id="1112" name="グループ化 35"/>
            <p:cNvGrpSpPr/>
            <p:nvPr/>
          </p:nvGrpSpPr>
          <p:grpSpPr>
            <a:xfrm>
              <a:off x="266400" y="5130174"/>
              <a:ext cx="2957569" cy="276999"/>
              <a:chOff x="266400" y="5146218"/>
              <a:chExt cx="2957569" cy="276999"/>
            </a:xfrm>
          </p:grpSpPr>
          <p:pic>
            <p:nvPicPr>
              <p:cNvPr id="1113" name="図 39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14" name="テキスト ボックス 40"/>
              <p:cNvSpPr txBox="1"/>
              <p:nvPr/>
            </p:nvSpPr>
            <p:spPr>
              <a:xfrm>
                <a:off x="541824" y="5146218"/>
                <a:ext cx="2682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生後</a:t>
                </a:r>
                <a:r>
                  <a:rPr lang="en-US" altLang="ja-JP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ヶ月未満でも予約はできるのか？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1115" name="グループ化 36"/>
            <p:cNvGrpSpPr/>
            <p:nvPr/>
          </p:nvGrpSpPr>
          <p:grpSpPr>
            <a:xfrm>
              <a:off x="266400" y="5492971"/>
              <a:ext cx="7025267" cy="286745"/>
              <a:chOff x="266400" y="5492971"/>
              <a:chExt cx="7025267" cy="286745"/>
            </a:xfrm>
          </p:grpSpPr>
          <p:pic>
            <p:nvPicPr>
              <p:cNvPr id="1116" name="図 37" descr="アイコン&#10;&#10;AI 生成コンテンツは誤りを含む可能性があります。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17" name="テキスト ボックス 38"/>
              <p:cNvSpPr txBox="1"/>
              <p:nvPr/>
            </p:nvSpPr>
            <p:spPr>
              <a:xfrm>
                <a:off x="541824" y="5492971"/>
                <a:ext cx="6749843" cy="2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利用申請と初回面談の予約は可能ですが、施設の利用予約はできません。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pic>
        <p:nvPicPr>
          <p:cNvPr id="1118" name="図 42" descr="挿絵 が含まれている画像&#10;&#10;AI 生成コンテンツは誤りを含む可能性があります。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837" y="4698503"/>
            <a:ext cx="2880000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ln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ln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Application>JUST Focus</Application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テーマ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6.0.1</AppVersion>
  <PresentationFormat>ユーザー設定</PresentationFormat>
  <Slides>2</Slides>
  <Notes>2</Notes>
  <HiddenSlides>0</HiddenSlid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terms:created xsi:type="dcterms:W3CDTF">2026-02-04T04:34:41Z</dcterms:created>
  <dcterms:modified xsi:type="dcterms:W3CDTF">2026-03-11T06:07:31Z</dcterms:modified>
  <cp:revision>3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MediaServiceImageTags">
    <vt:lpwstr/>
  </property>
  <property fmtid="{D5CDD505-2E9C-101B-9397-08002B2CF9AE}" pid="3" name="ContentTypeId">
    <vt:lpwstr>0x010100432C111831D13546A87C79D4C0AC8653</vt:lpwstr>
  </property>
</Properties>
</file>